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activeX/activeX4.xml" ContentType="application/vnd.ms-office.activeX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activeX/activeX9.xml" ContentType="application/vnd.ms-office.activeX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activeX/activeX6.xml" ContentType="application/vnd.ms-office.activeX+xml"/>
  <Override PartName="/ppt/activeX/activeX7.xml" ContentType="application/vnd.ms-office.activeX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Default Extension="bin" ContentType="application/vnd.ms-office.activeX"/>
  <Override PartName="/ppt/activeX/activeX5.xml" ContentType="application/vnd.ms-office.activeX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activeX/activeX1.xml" ContentType="application/vnd.ms-office.activeX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activeX/activeX8.xml" ContentType="application/vnd.ms-office.activeX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83" r:id="rId3"/>
    <p:sldId id="284" r:id="rId4"/>
    <p:sldId id="257" r:id="rId5"/>
    <p:sldId id="258" r:id="rId6"/>
    <p:sldId id="259" r:id="rId7"/>
    <p:sldId id="288" r:id="rId8"/>
    <p:sldId id="28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85" r:id="rId20"/>
    <p:sldId id="286" r:id="rId21"/>
    <p:sldId id="287" r:id="rId22"/>
    <p:sldId id="270" r:id="rId23"/>
    <p:sldId id="271" r:id="rId24"/>
    <p:sldId id="272" r:id="rId25"/>
    <p:sldId id="273" r:id="rId26"/>
    <p:sldId id="274" r:id="rId27"/>
    <p:sldId id="275" r:id="rId28"/>
    <p:sldId id="276" r:id="rId29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4380"/>
    <p:restoredTop sz="94660"/>
  </p:normalViewPr>
  <p:slideViewPr>
    <p:cSldViewPr>
      <p:cViewPr varScale="1">
        <p:scale>
          <a:sx n="78" d="100"/>
          <a:sy n="78" d="100"/>
        </p:scale>
        <p:origin x="-27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activeX1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l/url?sa=i&amp;rct=j&amp;q=&amp;esrc=s&amp;frm=1&amp;source=images&amp;cd=&amp;cad=rja&amp;docid=HUcQdTDf-RXF-M&amp;tbnid=-RmZDMcGIOeG9M:&amp;ved=0CAUQjRw&amp;url=http://alittleinsight3d4dultrasound.blogspot.com/&amp;ei=0S4mUq-gGI_Oswb65YCIAw&amp;bvm=bv.51495398,d.Yms&amp;psig=AFQjCNEbYwlCvopM6MxGOhOUUWMURNuEjw&amp;ust=1378320431696505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l/url?sa=i&amp;rct=j&amp;q=&amp;esrc=s&amp;frm=1&amp;source=images&amp;cd=&amp;cad=rja&amp;docid=9Y3Uxg4KT0xhDM&amp;tbnid=idezV2H9DClWVM:&amp;ved=0CAUQjRw&amp;url=http://www.prweb.com/releases/2006/06/prweb401348.htm&amp;ei=MS8mUpO7HMrVtQaptIFY&amp;bvm=bv.51495398,d.Yms&amp;psig=AFQjCNEbYwlCvopM6MxGOhOUUWMURNuEjw&amp;ust=1378320431696505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tags" Target="../tags/tag14.xml"/><Relationship Id="rId1" Type="http://schemas.openxmlformats.org/officeDocument/2006/relationships/vmlDrawing" Target="../drawings/vmlDrawing2.v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3.xml"/><Relationship Id="rId2" Type="http://schemas.openxmlformats.org/officeDocument/2006/relationships/tags" Target="../tags/tag1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4.xml"/><Relationship Id="rId2" Type="http://schemas.openxmlformats.org/officeDocument/2006/relationships/tags" Target="../tags/tag18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jpe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l/url?sa=i&amp;rct=j&amp;q=&amp;esrc=s&amp;frm=1&amp;source=images&amp;cd=&amp;cad=rja&amp;docid=gg_3YXCdQNJEIM&amp;tbnid=-bxjQ0KFe3GiCM:&amp;ved=0CAUQjRw&amp;url=http://www.merchantcircle.com/business/Triangle.Imaging.Center.919-467-5121/picture/gallery&amp;ei=sy8mUv_HIcmWtQbx4IHwBA&amp;bvm=bv.51495398,d.Yms&amp;psig=AFQjCNEbYwlCvopM6MxGOhOUUWMURNuEjw&amp;ust=1378320431696505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5.xml"/><Relationship Id="rId2" Type="http://schemas.openxmlformats.org/officeDocument/2006/relationships/tags" Target="../tags/tag2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6.jpeg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6.xml"/><Relationship Id="rId2" Type="http://schemas.openxmlformats.org/officeDocument/2006/relationships/tags" Target="../tags/tag22.xml"/><Relationship Id="rId1" Type="http://schemas.openxmlformats.org/officeDocument/2006/relationships/vmlDrawing" Target="../drawings/vmlDrawing6.vml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7.xml"/><Relationship Id="rId2" Type="http://schemas.openxmlformats.org/officeDocument/2006/relationships/tags" Target="../tags/tag23.xml"/><Relationship Id="rId1" Type="http://schemas.openxmlformats.org/officeDocument/2006/relationships/vmlDrawing" Target="../drawings/vmlDrawing7.v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il/url?sa=i&amp;rct=j&amp;q=&amp;esrc=s&amp;frm=1&amp;source=images&amp;cd=&amp;cad=rja&amp;docid=0c1Y9ZBPigiSfM&amp;tbnid=mk7m5odHUPWqGM:&amp;ved=0CAUQjRw&amp;url=https://plus.google.com/103329453302579091199/about&amp;ei=FDAmUvfZAYaLswaM74CoCg&amp;bvm=bv.51495398,d.Yms&amp;psig=AFQjCNEbYwlCvopM6MxGOhOUUWMURNuEjw&amp;ust=1378320431696505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8.xml"/><Relationship Id="rId2" Type="http://schemas.openxmlformats.org/officeDocument/2006/relationships/tags" Target="../tags/tag26.xml"/><Relationship Id="rId1" Type="http://schemas.openxmlformats.org/officeDocument/2006/relationships/vmlDrawing" Target="../drawings/vmlDrawing8.vml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9.xml"/><Relationship Id="rId2" Type="http://schemas.openxmlformats.org/officeDocument/2006/relationships/tags" Target="../tags/tag27.xml"/><Relationship Id="rId1" Type="http://schemas.openxmlformats.org/officeDocument/2006/relationships/vmlDrawing" Target="../drawings/vmlDrawing9.v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 txBox="1">
            <a:spLocks/>
          </p:cNvSpPr>
          <p:nvPr/>
        </p:nvSpPr>
        <p:spPr>
          <a:xfrm>
            <a:off x="323528" y="1772816"/>
            <a:ext cx="8458200" cy="122237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הסבר והחתמה</a:t>
            </a:r>
            <a:endParaRPr kumimoji="0" lang="he-IL" sz="44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haroni" pitchFamily="2" charset="-79"/>
              <a:ea typeface="+mj-ea"/>
              <a:cs typeface="Aharoni" pitchFamily="2" charset="-79"/>
            </a:endParaRPr>
          </a:p>
        </p:txBody>
      </p:sp>
      <p:sp>
        <p:nvSpPr>
          <p:cNvPr id="5" name="כותרת משנה 2"/>
          <p:cNvSpPr txBox="1">
            <a:spLocks/>
          </p:cNvSpPr>
          <p:nvPr/>
        </p:nvSpPr>
        <p:spPr>
          <a:xfrm>
            <a:off x="357158" y="785794"/>
            <a:ext cx="8458200" cy="9144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e-IL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kumimoji="0" lang="he-IL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uLnTx/>
              <a:uFillTx/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3000372"/>
            <a:ext cx="4857751" cy="36433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</p:cSld>
  <p:clrMapOvr>
    <a:masterClrMapping/>
  </p:clrMapOvr>
  <p:transition advTm="859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סקירת מערכות מוקדמת מבוצעת בגישה </a:t>
            </a:r>
            <a:r>
              <a:rPr lang="he-IL" dirty="0" err="1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וגינלית</a:t>
            </a:r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 בשבועות 14-16.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בסקירת מערכות מוקדמת נבדקים איברי העובר במטרה לוודא את תקינותם.</a:t>
            </a:r>
          </a:p>
          <a:p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בדיקת על-קול לסקירת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2" descr="http://www.tomtec.de/uploads/pics/4d-fetal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717032"/>
            <a:ext cx="2734193" cy="2958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150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  <a:solidFill>
            <a:schemeClr val="tx1"/>
          </a:solidFill>
        </p:spPr>
        <p:txBody>
          <a:bodyPr/>
          <a:lstStyle/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מצג ומנח העובר.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מיקום השלייה.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מספר כלי דם בחבל הטבור.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כמות מי שפיר.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מדדים </a:t>
            </a:r>
            <a:r>
              <a:rPr lang="he-IL" dirty="0" err="1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ביופיזקליים</a:t>
            </a:r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: דופק, תנועות, טונוס.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נסקרת ונבדקת תקינות מערכת העצבים המרכזית.</a:t>
            </a:r>
          </a:p>
          <a:p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בסקירה המוקדמת נבדקים, נסקרים ומודגמים: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ransition advTm="2999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  <a:solidFill>
            <a:schemeClr val="tx1"/>
          </a:solidFill>
        </p:spPr>
        <p:txBody>
          <a:bodyPr/>
          <a:lstStyle/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נבדקת ונסקרת תקינות הפנים והצוואר.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נסקרת ונבדקת תקינות מערכת הלב וכלי הדם.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נסקרת ונבדקת תקינות מערכת העיכול.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נסקרת ונבדקת תקינות דרכי השתן והמין.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נקבע מין העובר.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נבדקות הגפיים: רגליים, כפות רגליים, בהונות, ידיים, כפות ידיים ואצבעות.</a:t>
            </a:r>
          </a:p>
          <a:p>
            <a:pPr>
              <a:buNone/>
            </a:pPr>
            <a:endParaRPr lang="he-IL" dirty="0" smtClean="0">
              <a:solidFill>
                <a:srgbClr val="00B0F0"/>
              </a:solidFill>
            </a:endParaRPr>
          </a:p>
          <a:p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בסקירה המוקדמת נבדקים, נסקרים ומודגמים: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ransition advTm="292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  <a:solidFill>
            <a:schemeClr val="tx1"/>
          </a:solidFill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BPD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קוטר הראש מצד אל צד, המרחק בין רקה לרקה.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HC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היקף הראש.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AC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היקף הבטן.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FL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עצם הירך </a:t>
            </a:r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femur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TL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עצם השוקה </a:t>
            </a:r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tibia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HL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עצם הזרוע </a:t>
            </a:r>
            <a:r>
              <a:rPr lang="en-US" sz="3800" dirty="0" err="1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humerus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UL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עצם הגומד </a:t>
            </a:r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ulna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עצם החישור </a:t>
            </a:r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radius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VP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רוחב חדרי המוח.</a:t>
            </a:r>
          </a:p>
          <a:p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צרבלום.</a:t>
            </a:r>
          </a:p>
          <a:p>
            <a:pPr>
              <a:buNone/>
            </a:pP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בסקירה המוקדמת נמדדים: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92896"/>
            <a:ext cx="4572000" cy="3590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385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יש להדגיש, כי קיימים מצבים בהם מומים מתגלים רק בשלב מתקדם יותר של ההיריון ולכן לא ניתן לזהותם בסקירת מערכות מוקדמת. לכן יש צורך לבצע סקירה  מאוחרת</a:t>
            </a:r>
            <a:r>
              <a:rPr lang="en-US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/</a:t>
            </a:r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מורחבת/מכוונת בשבוע  21-23.</a:t>
            </a:r>
          </a:p>
          <a:p>
            <a:pPr>
              <a:buNone/>
            </a:pPr>
            <a:endParaRPr lang="he-IL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במידה ויש סיבה לחשוד בבעיה בעת סקירת המערכות המוקדמת, ימליץ הרופא המבצע על בדיקות נוספות מכוונות במועד מאוחר יותר.</a:t>
            </a:r>
          </a:p>
          <a:p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בדיקת על-קול לסקירת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ransition advTm="2979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u="sng" dirty="0" smtClean="0">
                <a:latin typeface="Aharoni" pitchFamily="2" charset="-79"/>
                <a:cs typeface="Aharoni" pitchFamily="2" charset="-79"/>
              </a:rPr>
              <a:t>שאלות הכוונה ולימוד</a:t>
            </a:r>
          </a:p>
          <a:p>
            <a:pPr>
              <a:buNone/>
            </a:pP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שאלה: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באילו שבועות מבצעים סקירת מערכות מאוחרת ומוקדמת?</a:t>
            </a:r>
          </a:p>
          <a:p>
            <a:pPr>
              <a:buNone/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1.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מוקדמת בשבועות 16-17, מאוחרת בשבועות 23-24.</a:t>
            </a:r>
          </a:p>
          <a:p>
            <a:pPr>
              <a:buNone/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2.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מוקדמת בשבועות 14-15, מאוחרת בשבועות 23-24.</a:t>
            </a:r>
          </a:p>
          <a:p>
            <a:pPr>
              <a:buNone/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3.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מוקדמת בשבועות 14-15, מאוחרת בשבועות 21-22.</a:t>
            </a:r>
          </a:p>
          <a:p>
            <a:pPr>
              <a:buNone/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4.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מוקדמת בשבועות 16-17, מאוחרת בשבועות 21-22.</a:t>
            </a:r>
          </a:p>
          <a:p>
            <a:pPr>
              <a:buNone/>
            </a:pPr>
            <a:endParaRPr lang="he-IL" u="sng" dirty="0"/>
          </a:p>
        </p:txBody>
      </p:sp>
    </p:spTree>
    <p:custDataLst>
      <p:tags r:id="rId1"/>
    </p:custDataLst>
  </p:cSld>
  <p:clrMapOvr>
    <a:masterClrMapping/>
  </p:clrMapOvr>
  <p:transition advTm="206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/>
          <p:cNvSpPr txBox="1">
            <a:spLocks/>
          </p:cNvSpPr>
          <p:nvPr/>
        </p:nvSpPr>
        <p:spPr>
          <a:xfrm>
            <a:off x="609600" y="1752601"/>
            <a:ext cx="8229600" cy="1180727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1">
            <a:normAutofit fontScale="40000" lnSpcReduction="20000"/>
          </a:bodyPr>
          <a:lstStyle/>
          <a:p>
            <a:r>
              <a:rPr kumimoji="0" lang="he-IL" sz="8000" b="0" i="0" u="none" strike="noStrike" kern="1200" cap="none" spc="0" normalizeH="0" baseline="0" noProof="0" dirty="0" smtClean="0">
                <a:ln>
                  <a:noFill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תשובה: </a:t>
            </a:r>
            <a:r>
              <a:rPr lang="he-IL" sz="8000" dirty="0" smtClean="0">
                <a:effectLst/>
                <a:latin typeface="Aharoni" pitchFamily="2" charset="-79"/>
                <a:cs typeface="Aharoni" pitchFamily="2" charset="-79"/>
              </a:rPr>
              <a:t>סקירת מערכות מוקדמת מבצעים בשבועות 14-15, סקירת מערכות מאוחרת מבצעים בשבועות 21-22.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.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e-IL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</p:txBody>
      </p:sp>
      <p:sp>
        <p:nvSpPr>
          <p:cNvPr id="5" name="כותרת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סקירת מערכות מוקדמת</a:t>
            </a:r>
            <a:endParaRPr kumimoji="0" lang="he-IL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6" descr="http://2.bp.blogspot.com/_usE6XYJXYYE/SxgWCUm2Q3I/AAAAAAAAABY/1cPh0LU28MU/S760/Womb+To+Bloom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429000"/>
            <a:ext cx="3600400" cy="3042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251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  <a:solidFill>
            <a:schemeClr val="tx1"/>
          </a:solidFill>
        </p:spPr>
        <p:txBody>
          <a:bodyPr/>
          <a:lstStyle/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סקירת מערכות מוקדמת לא מחליפה בדיקות אחרות, כמו לדוגמא: בדיקת אקו-לב עובר או בדיקת מי שפיר.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לאור שינויים החלים במהלך ההיריון ומכיוון שחלק מהמערכות לא בשלות מספיק לבדיקה בסקירת המערכות המוקדמת, עליך לחזור ולבצע סקירת מערכות מאוחרת</a:t>
            </a:r>
            <a:r>
              <a:rPr lang="en-US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/</a:t>
            </a:r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מורחבת/מכוונת בשבועות  21-23.</a:t>
            </a:r>
          </a:p>
          <a:p>
            <a:pPr>
              <a:buNone/>
            </a:pPr>
            <a:endParaRPr lang="he-IL" dirty="0" smtClean="0">
              <a:solidFill>
                <a:srgbClr val="00B0F0"/>
              </a:solidFill>
            </a:endParaRPr>
          </a:p>
          <a:p>
            <a:endParaRPr lang="he-IL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advTm="29671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u="sng" dirty="0" smtClean="0">
                <a:latin typeface="Aharoni" pitchFamily="2" charset="-79"/>
                <a:cs typeface="Aharoni" pitchFamily="2" charset="-79"/>
              </a:rPr>
              <a:t>שאלות הכוונה ולימוד</a:t>
            </a:r>
          </a:p>
          <a:p>
            <a:pPr>
              <a:buNone/>
            </a:pP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שאלה: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סקירת מערכות מוקדמת תקינה:</a:t>
            </a:r>
          </a:p>
          <a:p>
            <a:pPr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1</a:t>
            </a: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מחליפה את בדיקת מי השפיר</a:t>
            </a: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he-IL" dirty="0" smtClean="0">
              <a:effectLst/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2.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מחליפה את בדיקת החלבון העוברי.</a:t>
            </a:r>
            <a:endParaRPr lang="he-IL" dirty="0" smtClean="0">
              <a:effectLst/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3.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מחליפה את הסקירה המאוחרת.</a:t>
            </a:r>
            <a:endParaRPr lang="he-IL" dirty="0" smtClean="0">
              <a:effectLst/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4.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כל התשובות לא נכונות. </a:t>
            </a:r>
            <a:endParaRPr lang="he-IL" u="sng" dirty="0" smtClean="0"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he-IL" u="sng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ransition advTm="447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7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 תשובה: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סקירת מערכות מוקדמת תקינה לא מחליפה את בדיקות מי השפיר, החלבון עוברי או הסקירה המאוחרת. </a:t>
            </a:r>
          </a:p>
          <a:p>
            <a:pPr>
              <a:buNone/>
            </a:pPr>
            <a:endParaRPr lang="he-I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5" name="Picture 2" descr="http://ww1.prweb.com/prfiles/2006/09/13/0000437355/BabyFace3Dultrasoun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852936"/>
            <a:ext cx="3057525" cy="3781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394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sdoc.co.il/image/users/72989/ftp/my_files/faq_pic/fetus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  <a:solidFill>
            <a:schemeClr val="bg1"/>
          </a:solidFill>
        </p:spPr>
        <p:txBody>
          <a:bodyPr/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הובהר לי שבדיקת האולטרא סאונד הינה מוגבלת ואיננה יכולה או מתיימרת לאתר את כל המומים או הפגמים האפשריים בעובר, בכל מקרה ובכל היריון.</a:t>
            </a:r>
            <a:endParaRPr lang="he-IL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sz="48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בדיקת על-קול לסקירת מערכות מוקדמת</a:t>
            </a:r>
            <a:br>
              <a:rPr lang="he-IL" sz="48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he-IL" sz="4800" b="1" u="sng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הצהרת הנבדקת</a:t>
            </a:r>
            <a:endParaRPr lang="he-IL" sz="4800" b="1" u="sng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2"/>
    </p:custDataLst>
    <p:controls>
      <p:control spid="1026" name="CheckBox1" r:id="rId3" imgW="2278440" imgH="647640"/>
    </p:controls>
  </p:cSld>
  <p:clrMapOvr>
    <a:masterClrMapping/>
  </p:clrMapOvr>
  <p:transition advTm="3282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u="sng" dirty="0" smtClean="0">
                <a:effectLst/>
                <a:latin typeface="Aharoni" pitchFamily="2" charset="-79"/>
                <a:cs typeface="Aharoni" pitchFamily="2" charset="-79"/>
              </a:rPr>
              <a:t>שאלות הכוונה ולימוד</a:t>
            </a:r>
          </a:p>
          <a:p>
            <a:pPr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   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שאלה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: סקירת מערכות מוקדמת תקינה:</a:t>
            </a:r>
          </a:p>
          <a:p>
            <a:pPr marL="514350" indent="-514350"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1.</a:t>
            </a: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שוללת את כל המומים בעובר.</a:t>
            </a:r>
          </a:p>
          <a:p>
            <a:pPr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2</a:t>
            </a: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בודקת מספר מסוים של חלקים בעובר, ויש צורך  להשלים את הבדיקה בשבוע 22.</a:t>
            </a:r>
          </a:p>
          <a:p>
            <a:pPr>
              <a:buNone/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3.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מבטלת את הצורך במי שפיר.</a:t>
            </a:r>
          </a:p>
          <a:p>
            <a:pPr>
              <a:buNone/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4.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מבטלת את הצורך בבדיקת חלבון עוברי. </a:t>
            </a:r>
          </a:p>
          <a:p>
            <a:pPr algn="ctr">
              <a:buNone/>
            </a:pPr>
            <a:endParaRPr lang="he-IL" u="sng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endParaRPr lang="he-IL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96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1656184"/>
          </a:xfrm>
          <a:solidFill>
            <a:srgbClr val="92D050"/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  </a:t>
            </a:r>
            <a:r>
              <a:rPr lang="he-IL" sz="38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תשובה</a:t>
            </a:r>
            <a:r>
              <a:rPr lang="he-IL" sz="3800" dirty="0" smtClean="0">
                <a:effectLst/>
                <a:latin typeface="Aharoni" pitchFamily="2" charset="-79"/>
                <a:cs typeface="Aharoni" pitchFamily="2" charset="-79"/>
              </a:rPr>
              <a:t>: סקירת מערכות מוקדמת תקינה לא מבטלת את הצורך במי שפיר או בחלבון עוברי, ואינה שוללת את כל המומים בעובר.יש צורך להשלים את הבדיקה בשבוע 22, בסקירה המאוחרת.</a:t>
            </a:r>
          </a:p>
          <a:p>
            <a:pPr>
              <a:buNone/>
            </a:pPr>
            <a:endParaRPr lang="he-IL" dirty="0" smtClean="0">
              <a:effectLst/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he-I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356992"/>
            <a:ext cx="3019425" cy="3371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</p:cSld>
  <p:clrMapOvr>
    <a:masterClrMapping/>
  </p:clrMapOvr>
  <p:transition advTm="3221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  <a:solidFill>
            <a:schemeClr val="bg1"/>
          </a:solidFill>
        </p:spPr>
        <p:txBody>
          <a:bodyPr/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בהעדר פירוט הסיבה להפניה, ההתייחסות בסקירת המערכות המוקדמת הינה להיריון בסיכון נמוך. הנתונים שיבדקו הם אלה שיודגמו ויסומנו בטופס הבדיקה.</a:t>
            </a:r>
          </a:p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הובהר לי שישנם מומים וליקויים אשר לא ניתנים לאבחון מוחלט בבדיקת אולטרא סאונד (כגוון: תסמונת דאון, מחלות גנטיות, מחלות זיהומיות ועוד).</a:t>
            </a:r>
          </a:p>
          <a:p>
            <a:endParaRPr lang="he-IL" dirty="0">
              <a:solidFill>
                <a:srgbClr val="FFFF0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2050" name="CheckBox1" r:id="rId3" imgW="2278440" imgH="647640"/>
    </p:controls>
  </p:cSld>
  <p:clrMapOvr>
    <a:masterClrMapping/>
  </p:clrMapOvr>
  <p:transition advTm="302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3dbabyvu.com/Home_files/tongue_bes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8"/>
          </a:xfrm>
          <a:solidFill>
            <a:schemeClr val="bg1"/>
          </a:solidFill>
        </p:spPr>
        <p:txBody>
          <a:bodyPr/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הובהר לי שמידת הדיוק ויכולת האיתור של מומים או פגמים בסקירת המערכות המוקדמת, תלויים באופי הממצא (כגוון: פגמים באצבעות), גיל ההיריון, מיקום העובר, תנוחתו, תנועותיו ומידת העבירות של גלי הקול.</a:t>
            </a:r>
          </a:p>
          <a:p>
            <a:endParaRPr lang="he-IL" dirty="0">
              <a:solidFill>
                <a:srgbClr val="FFFF00"/>
              </a:solidFill>
            </a:endParaRPr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3074" name="CheckBox1" r:id="rId3" imgW="2278440" imgH="647640"/>
    </p:controls>
  </p:cSld>
  <p:clrMapOvr>
    <a:masterClrMapping/>
  </p:clrMapOvr>
  <p:transition advTm="2982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u="sng" dirty="0" smtClean="0">
                <a:effectLst/>
                <a:latin typeface="Aharoni" pitchFamily="2" charset="-79"/>
                <a:cs typeface="Aharoni" pitchFamily="2" charset="-79"/>
              </a:rPr>
              <a:t>שאלות הכוונה ולימוד</a:t>
            </a:r>
          </a:p>
          <a:p>
            <a:pPr>
              <a:buNone/>
            </a:pP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שאלה: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יכולת האיתור של מומים בעובר בסקירת מערכות מוקדמת תלויה בגורמים הבאים: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1.  מידת העבירות של גלי הקול.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2.  תנוחת העובר ומיקומו ברחם.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3.  אופי הממצא (כגוון מומים באצבעות) וגיל ההיריון.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4.  שילוב של 1+2+3.</a:t>
            </a:r>
          </a:p>
          <a:p>
            <a:pPr>
              <a:buNone/>
            </a:pPr>
            <a:endParaRPr lang="he-IL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197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20888"/>
          </a:xfrm>
          <a:solidFill>
            <a:srgbClr val="92D050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תשובה: </a:t>
            </a: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בסקירת מערכות מוקדמת </a:t>
            </a:r>
            <a:r>
              <a:rPr lang="he-IL" dirty="0" smtClean="0">
                <a:latin typeface="Aharoni" pitchFamily="2" charset="-79"/>
                <a:cs typeface="Aharoni" pitchFamily="2" charset="-79"/>
              </a:rPr>
              <a:t>יכולת האיתור של מומים בעובר תלויה במידת העבירות של גלי הקול, תנוחת העובר ומיקומו ברחם, אופי הממצא (כגוון מומים באצבעות) וגיל ההיריון. לכן  לא  ניתן לאתר את  כל המומים  בעובר.</a:t>
            </a:r>
            <a:endParaRPr lang="he-I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311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ttps://encrypted-tbn3.gstatic.com/images?q=tbn:ANd9GcQD1Xa1DUPtodcmvUFNWdJLraGUquqlaFK6vI2L1jWKHi-LLr8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88840"/>
          </a:xfrm>
          <a:solidFill>
            <a:schemeClr val="bg1"/>
          </a:solidFill>
        </p:spPr>
        <p:txBody>
          <a:bodyPr/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הובהר לי שתוצאות סקירת המערכות המוקדמת משקפות, במגבלות הקיימות, את המצב בזמן הבדיקה וכי ישנם מומים העלולים להתפתח או להתגלות רק בהמשך ההיריון (כגוון: סוגי גמדות, מומי לב, מוח ועוד).</a:t>
            </a:r>
          </a:p>
          <a:p>
            <a:endParaRPr lang="he-IL" dirty="0">
              <a:solidFill>
                <a:srgbClr val="FFFF0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9218" name="CheckBox1" r:id="rId3" imgW="2278440" imgH="647640"/>
    </p:controls>
  </p:cSld>
  <p:clrMapOvr>
    <a:masterClrMapping/>
  </p:clrMapOvr>
  <p:transition advTm="204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שאלה: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מה נכון לגבי סקירת מערכות מוקדמת?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1.  בסקירת מערכות מוקדמת ניתן לגלות את כל המומים האפשריים בעובר.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2.  לאחר ביצוע סקירת מערכות מוקדמת לא יכולים להתפתח מומים בעובר.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3.  לאחר סקירת מערכות מוקדמת תקינה אין צורך לבצע שום בדיקה נוספת.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4.  ישנם מומים היכולים להתפתח או להתגלות בעובר לאחר סקירת מערכות מוקדמת.</a:t>
            </a:r>
          </a:p>
          <a:p>
            <a:endParaRPr lang="he-IL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3999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תשובה: </a:t>
            </a:r>
            <a:r>
              <a:rPr lang="he-IL" dirty="0" smtClean="0">
                <a:latin typeface="Aharoni" pitchFamily="2" charset="-79"/>
                <a:cs typeface="Aharoni" pitchFamily="2" charset="-79"/>
              </a:rPr>
              <a:t>ישנם מומים היכולים להתפתח או להתגלות בעובר לאחר סקירת מערכות מוקדמת</a:t>
            </a:r>
            <a:r>
              <a:rPr lang="he-IL" dirty="0" smtClean="0"/>
              <a:t>.</a:t>
            </a:r>
            <a:endParaRPr lang="he-IL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5" name="Picture 2" descr="http://media.merchantcircle.com/25164917/GreatSmile_medium.jpe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3429000"/>
            <a:ext cx="2346573" cy="3006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180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blog.tapuz.co.il/uspregnancy/images/3556788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14346" y="-214338"/>
            <a:ext cx="9787006" cy="7358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  <a:solidFill>
            <a:schemeClr val="bg1"/>
          </a:solidFill>
        </p:spPr>
        <p:txBody>
          <a:bodyPr/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הובהר לי כי בבדיקת סקירת מערכות מוקדמת בה נצפה ממצא חריג יהיה צורך, על-פי החלטת הרופא המטפל, לבצע בדיקות נוספות (כגוון: אקו-לב עובר ואחרות).</a:t>
            </a:r>
          </a:p>
          <a:p>
            <a:endParaRPr lang="he-IL" dirty="0">
              <a:solidFill>
                <a:srgbClr val="FFFF0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4098" name="CheckBox1" r:id="rId3" imgW="2278440" imgH="647640"/>
    </p:controls>
  </p:cSld>
  <p:clrMapOvr>
    <a:masterClrMapping/>
  </p:clrMapOvr>
  <p:transition advTm="197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944"/>
          </a:xfrm>
          <a:solidFill>
            <a:schemeClr val="bg1"/>
          </a:solidFill>
        </p:spPr>
        <p:txBody>
          <a:bodyPr/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הובהר לי שסקירה מורחבת מוקדמת המבוצעת בשבועות 14-16, איננה מחליפה סקירה מאוחרת</a:t>
            </a:r>
            <a:r>
              <a:rPr lang="en-US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/</a:t>
            </a:r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מורחבת/מכוונת אותה ניתן לבצע בשבועות 21-23.</a:t>
            </a:r>
          </a:p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בדיקת אולטרא סאונד, גם המעמיקה ביותר, אינה יכולה לאבחן בעיות כרומוזומליות ואינה יכולה להיות תחליף לבדיקת מי שפיר.</a:t>
            </a:r>
          </a:p>
          <a:p>
            <a:endParaRPr lang="he-IL" dirty="0">
              <a:solidFill>
                <a:srgbClr val="FFFF0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5122" name="CheckBox1" r:id="rId3" imgW="2278440" imgH="647640"/>
    </p:controls>
  </p:cSld>
  <p:clrMapOvr>
    <a:masterClrMapping/>
  </p:clrMapOvr>
  <p:transition advTm="292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6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4908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ניתן יהיה לבצע בדיקות נוספות גם בהעדר ממצא על-פי רצוני ועל חשבוני.</a:t>
            </a:r>
          </a:p>
          <a:p>
            <a:pPr>
              <a:buNone/>
            </a:pPr>
            <a:endParaRPr lang="he-IL" dirty="0" smtClean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he-IL" dirty="0" smtClean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he-IL" dirty="0" smtClean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לאחר שכל האמור לעיל הובן לי אני מסכימה בזאת לביצוע סקירת מערכות מוקדמת, במגבלות האמורות לעיל.</a:t>
            </a:r>
            <a:endParaRPr lang="he-IL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2564904"/>
            <a:ext cx="7715304" cy="107721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הובהר לי כי בכל מקרה עלי להציג את תוצאות סקירת המערכות המוקדמת בפני רופא הנשים המטפל.</a:t>
            </a:r>
            <a:endParaRPr lang="he-IL" sz="32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2"/>
    </p:custDataLst>
    <p:controls>
      <p:control spid="6146" name="CheckBox1" r:id="rId3" imgW="2278440" imgH="647640"/>
    </p:controls>
  </p:cSld>
  <p:clrMapOvr>
    <a:masterClrMapping/>
  </p:clrMapOvr>
  <p:transition advTm="3609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 animBg="1"/>
      <p:bldP spid="7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89040"/>
          </a:xfrm>
          <a:solidFill>
            <a:srgbClr val="92D050"/>
          </a:solid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he-IL" u="sng" dirty="0" smtClean="0">
                <a:effectLst/>
                <a:latin typeface="Aharoni" pitchFamily="2" charset="-79"/>
                <a:cs typeface="Aharoni" pitchFamily="2" charset="-79"/>
              </a:rPr>
              <a:t>שאלות הכוונה ולימוד</a:t>
            </a:r>
          </a:p>
          <a:p>
            <a:pPr>
              <a:buNone/>
            </a:pP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 שאלה: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אחרי שבוצעה סקירה מוקדמת מורחבת תקינה (ללא ממצא), האם יש צורך בבדיקות נוספות?</a:t>
            </a:r>
          </a:p>
          <a:p>
            <a:pPr marL="514350" indent="-514350"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1.  יש צורך לבצע בדיקת חלבון עוברי וסקירה מורחבת מאוחרת.</a:t>
            </a:r>
          </a:p>
          <a:p>
            <a:pPr marL="514350" indent="-514350"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2.  אין צורך בבדיקות נוספות.</a:t>
            </a:r>
          </a:p>
          <a:p>
            <a:pPr marL="514350" indent="-514350"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3.  יש צורך לבצע בדיקת חלבון עוברי וסקירה מורחבת מאוחרת, וניתן לבצע בדיקות נוספות גם בהעדר ממצא לפי רצון האישה.</a:t>
            </a:r>
          </a:p>
          <a:p>
            <a:pPr marL="514350" indent="-514350"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4.  אין צורך ולא ניתן לבצע בדיקות נוספות  פרט לחלבון עוברי וסקירה מורחבת מאוחרת.</a:t>
            </a:r>
          </a:p>
          <a:p>
            <a:endParaRPr lang="he-I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403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r>
              <a:rPr lang="he-IL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תשובה: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אחרי שבוצעה סקירה מורחבת מוקדמת תקינה (ללא ממצא) יש </a:t>
            </a:r>
            <a:r>
              <a:rPr lang="he-IL" dirty="0" smtClean="0">
                <a:latin typeface="Aharoni" pitchFamily="2" charset="-79"/>
                <a:cs typeface="Aharoni" pitchFamily="2" charset="-79"/>
              </a:rPr>
              <a:t>צורך לבצע בדיקת חלבון עוברי וסקירה מורחבת מאוחרת, וניתן לבצע בדיקות נוספות גם בהעדר ממצא לפי רצון האישה.</a:t>
            </a: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he-I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5" name="Picture 4" descr="https://encrypted-tbn2.gstatic.com/images?q=tbn:ANd9GcSvUPzfQ9uoNhYxD5iTN6egmUSyCLVi2EBJbHqEcmafW1kFHp4ApQ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3933056"/>
            <a:ext cx="2076450" cy="2497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297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7170" name="ShockwaveFlash1" r:id="rId3" imgW="8426667" imgH="4896975"/>
    </p:controls>
  </p:cSld>
  <p:clrMapOvr>
    <a:masterClrMapping/>
  </p:clrMapOvr>
  <p:transition advTm="446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36912"/>
          </a:xfrm>
          <a:solidFill>
            <a:schemeClr val="bg1"/>
          </a:solidFill>
        </p:spPr>
        <p:txBody>
          <a:bodyPr/>
          <a:lstStyle/>
          <a:p>
            <a:pPr marL="541782" indent="-514350" algn="ctr">
              <a:buNone/>
            </a:pPr>
            <a:r>
              <a:rPr lang="he-IL" sz="3600" u="sng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הצהרה והסכמה לביצוע סקירת מערכות מוקדמת</a:t>
            </a:r>
            <a:endParaRPr lang="he-IL" sz="2800" u="sng" dirty="0" smtClean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  לאחר שקראתי את  כל המצגת והבנתי את שיטת הבדיקה, מגבלות הבדיקה, אפשרויות חלופיות ואפשרויות לסיבוכים אני מסכימה לביצוע הבדיקה במגבלות האמורות. </a:t>
            </a:r>
          </a:p>
          <a:p>
            <a:endParaRPr lang="he-IL" dirty="0">
              <a:solidFill>
                <a:srgbClr val="FFFF0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מוקדמת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8194" name="CheckBox1" r:id="rId3" imgW="2278440" imgH="647640"/>
    </p:controls>
  </p:cSld>
  <p:clrMapOvr>
    <a:masterClrMapping/>
  </p:clrMapOvr>
  <p:transition advTm="297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3|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6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9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4|1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2.1|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9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5|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8|2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8|1.5|4.1|2.9|1.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|1.3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1163</Words>
  <Application>Microsoft Office PowerPoint</Application>
  <PresentationFormat>‫הצגה על המסך (4:3)</PresentationFormat>
  <Paragraphs>116</Paragraphs>
  <Slides>28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28</vt:i4>
      </vt:variant>
    </vt:vector>
  </HeadingPairs>
  <TitlesOfParts>
    <vt:vector size="29" baseType="lpstr">
      <vt:lpstr>ערכת נושא Office</vt:lpstr>
      <vt:lpstr>שקופית 1</vt:lpstr>
      <vt:lpstr>בדיקת על-קול לסקירת מערכות מוקדמת</vt:lpstr>
      <vt:lpstr>בסקירה המוקדמת נבדקים, נסקרים ומודגמים:</vt:lpstr>
      <vt:lpstr>בסקירה המוקדמת נבדקים, נסקרים ומודגמים:</vt:lpstr>
      <vt:lpstr>בסקירה המוקדמת נמדדים:</vt:lpstr>
      <vt:lpstr>בדיקת על-קול לסקירת מערכות מוקדמת</vt:lpstr>
      <vt:lpstr>סקירת מערכות מוקדמת</vt:lpstr>
      <vt:lpstr>שקופית 8</vt:lpstr>
      <vt:lpstr>סקירת מערכות מוקדמת</vt:lpstr>
      <vt:lpstr>סקירת מערכות מוקדמת</vt:lpstr>
      <vt:lpstr>סקירת מערכות מוקדמת</vt:lpstr>
      <vt:lpstr>בדיקת על-קול לסקירת מערכות מוקדמת הצהרת הנבדקת</vt:lpstr>
      <vt:lpstr>סקירת מערכות מוקדמת</vt:lpstr>
      <vt:lpstr>סקירת מערכות מוקדמת</vt:lpstr>
      <vt:lpstr>סקירת מערכות מוקדמת</vt:lpstr>
      <vt:lpstr>סקירת מערכות מוקדמת</vt:lpstr>
      <vt:lpstr>סקירת מערכות מוקדמת</vt:lpstr>
      <vt:lpstr>סקירת מערכות מוקדמת</vt:lpstr>
      <vt:lpstr>סקירת מערכות מוקדמת</vt:lpstr>
      <vt:lpstr>סקירת מערכות מוקדמת</vt:lpstr>
      <vt:lpstr>סקירת מערכות מוקדמת</vt:lpstr>
      <vt:lpstr>סקירת מערכות מוקדמת</vt:lpstr>
      <vt:lpstr>סקירת מערכות מוקדמת</vt:lpstr>
      <vt:lpstr>סקירת מערכות מוקדמת</vt:lpstr>
      <vt:lpstr>סקירת מערכות מוקדמת</vt:lpstr>
      <vt:lpstr>סקירת מערכות מוקדמת</vt:lpstr>
      <vt:lpstr>סקירת מערכות מוקדמת</vt:lpstr>
      <vt:lpstr>סקירת מערכות מוקדמת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Tadmor</dc:creator>
  <cp:lastModifiedBy>Tadmor</cp:lastModifiedBy>
  <cp:revision>40</cp:revision>
  <dcterms:created xsi:type="dcterms:W3CDTF">2013-09-03T15:58:41Z</dcterms:created>
  <dcterms:modified xsi:type="dcterms:W3CDTF">2013-11-14T20:35:13Z</dcterms:modified>
</cp:coreProperties>
</file>