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tags/tag6.xml" ContentType="application/vnd.openxmlformats-officedocument.presentationml.tags+xml"/>
  <Override PartName="/ppt/tags/tag8.xml" ContentType="application/vnd.openxmlformats-officedocument.presentationml.tags+xml"/>
  <Override PartName="/ppt/activeX/activeX4.xml" ContentType="application/vnd.ms-office.activeX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ags/tag4.xml" ContentType="application/vnd.openxmlformats-officedocument.presentationml.tags+xml"/>
  <Override PartName="/ppt/activeX/activeX2.xml" ContentType="application/vnd.ms-office.activeX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tags/tag2.xml" ContentType="application/vnd.openxmlformats-officedocument.presentationml.tags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tags/tag29.xml" ContentType="application/vnd.openxmlformats-officedocument.presentationml.tags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tags/tag16.xml" ContentType="application/vnd.openxmlformats-officedocument.presentationml.tags+xml"/>
  <Override PartName="/ppt/tags/tag18.xml" ContentType="application/vnd.openxmlformats-officedocument.presentationml.tags+xml"/>
  <Override PartName="/ppt/tags/tag27.xml" ContentType="application/vnd.openxmlformats-officedocument.presentationml.tags+xml"/>
  <Override PartName="/ppt/tags/tag14.xml" ContentType="application/vnd.openxmlformats-officedocument.presentationml.tags+xml"/>
  <Override PartName="/ppt/tags/tag25.xml" ContentType="application/vnd.openxmlformats-officedocument.presentationml.tags+xml"/>
  <Override PartName="/ppt/tags/tag12.xml" ContentType="application/vnd.openxmlformats-officedocument.presentationml.tags+xml"/>
  <Override PartName="/ppt/tags/tag23.xml" ContentType="application/vnd.openxmlformats-officedocument.presentationml.tags+xml"/>
  <Override PartName="/ppt/activeX/activeX9.xml" ContentType="application/vnd.ms-office.activeX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21.xml" ContentType="application/vnd.openxmlformats-officedocument.presentationml.tags+xml"/>
  <Override PartName="/ppt/activeX/activeX7.xml" ContentType="application/vnd.ms-office.activeX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tags/tag7.xml" ContentType="application/vnd.openxmlformats-officedocument.presentationml.tags+xml"/>
  <Default Extension="bin" ContentType="application/vnd.ms-office.activeX"/>
  <Override PartName="/ppt/activeX/activeX5.xml" ContentType="application/vnd.ms-office.activeX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ags/tag5.xml" ContentType="application/vnd.openxmlformats-officedocument.presentationml.tags+xml"/>
  <Override PartName="/ppt/activeX/activeX3.xml" ContentType="application/vnd.ms-office.activeX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tags/tag3.xml" ContentType="application/vnd.openxmlformats-officedocument.presentationml.tags+xml"/>
  <Override PartName="/ppt/activeX/activeX1.xml" ContentType="application/vnd.ms-office.activeX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tags/tag1.xml" ContentType="application/vnd.openxmlformats-officedocument.presentationml.tags+xml"/>
  <Override PartName="/ppt/tags/tag19.xml" ContentType="application/vnd.openxmlformats-officedocument.presentationml.tags+xml"/>
  <Override PartName="/ppt/tags/tag28.xml" ContentType="application/vnd.openxmlformats-officedocument.presentationml.tags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tags/tag17.xml" ContentType="application/vnd.openxmlformats-officedocument.presentationml.tags+xml"/>
  <Override PartName="/ppt/tags/tag26.xml" ContentType="application/vnd.openxmlformats-officedocument.presentationml.tags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tags/tag15.xml" ContentType="application/vnd.openxmlformats-officedocument.presentationml.tags+xml"/>
  <Override PartName="/ppt/tags/tag24.xml" ContentType="application/vnd.openxmlformats-officedocument.presentationml.tags+xml"/>
  <Override PartName="/ppt/tags/tag13.xml" ContentType="application/vnd.openxmlformats-officedocument.presentationml.tags+xml"/>
  <Override PartName="/ppt/tags/tag22.xml" ContentType="application/vnd.openxmlformats-officedocument.presentationml.tags+xml"/>
  <Override PartName="/ppt/activeX/activeX8.xml" ContentType="application/vnd.ms-office.activeX+xml"/>
  <Override PartName="/ppt/slides/slide8.xml" ContentType="application/vnd.openxmlformats-officedocument.presentationml.slide+xml"/>
  <Override PartName="/ppt/tags/tag11.xml" ContentType="application/vnd.openxmlformats-officedocument.presentationml.tags+xml"/>
  <Override PartName="/ppt/tags/tag20.xml" ContentType="application/vnd.openxmlformats-officedocument.presentationml.tags+xml"/>
  <Override PartName="/ppt/activeX/activeX6.xml" ContentType="application/vnd.ms-office.activeX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6" r:id="rId2"/>
    <p:sldId id="283" r:id="rId3"/>
    <p:sldId id="284" r:id="rId4"/>
    <p:sldId id="257" r:id="rId5"/>
    <p:sldId id="258" r:id="rId6"/>
    <p:sldId id="259" r:id="rId7"/>
    <p:sldId id="288" r:id="rId8"/>
    <p:sldId id="28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85" r:id="rId20"/>
    <p:sldId id="286" r:id="rId21"/>
    <p:sldId id="287" r:id="rId22"/>
    <p:sldId id="290" r:id="rId23"/>
    <p:sldId id="291" r:id="rId24"/>
    <p:sldId id="270" r:id="rId25"/>
    <p:sldId id="271" r:id="rId26"/>
    <p:sldId id="272" r:id="rId27"/>
    <p:sldId id="273" r:id="rId28"/>
    <p:sldId id="274" r:id="rId29"/>
    <p:sldId id="275" r:id="rId30"/>
    <p:sldId id="276" r:id="rId31"/>
  </p:sldIdLst>
  <p:sldSz cx="9144000" cy="6858000" type="screen4x3"/>
  <p:notesSz cx="6858000" cy="9144000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</p:showPr>
  <p:clrMru>
    <a:srgbClr val="FFFF99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84380"/>
    <p:restoredTop sz="94660"/>
  </p:normalViewPr>
  <p:slideViewPr>
    <p:cSldViewPr>
      <p:cViewPr varScale="1">
        <p:scale>
          <a:sx n="78" d="100"/>
          <a:sy n="78" d="100"/>
        </p:scale>
        <p:origin x="-274" y="-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activeX/_rels/activeX1.xml.rels><?xml version="1.0" encoding="UTF-8" standalone="yes"?>
<Relationships xmlns="http://schemas.openxmlformats.org/package/2006/relationships"><Relationship Id="rId1" Type="http://schemas.microsoft.com/office/2006/relationships/activeXControlBinary" Target="activeX1.bin"/></Relationships>
</file>

<file path=ppt/activeX/_rels/activeX2.xml.rels><?xml version="1.0" encoding="UTF-8" standalone="yes"?>
<Relationships xmlns="http://schemas.openxmlformats.org/package/2006/relationships"><Relationship Id="rId1" Type="http://schemas.microsoft.com/office/2006/relationships/activeXControlBinary" Target="activeX2.bin"/></Relationships>
</file>

<file path=ppt/activeX/_rels/activeX3.xml.rels><?xml version="1.0" encoding="UTF-8" standalone="yes"?>
<Relationships xmlns="http://schemas.openxmlformats.org/package/2006/relationships"><Relationship Id="rId1" Type="http://schemas.microsoft.com/office/2006/relationships/activeXControlBinary" Target="activeX3.bin"/></Relationships>
</file>

<file path=ppt/activeX/_rels/activeX4.xml.rels><?xml version="1.0" encoding="UTF-8" standalone="yes"?>
<Relationships xmlns="http://schemas.openxmlformats.org/package/2006/relationships"><Relationship Id="rId1" Type="http://schemas.microsoft.com/office/2006/relationships/activeXControlBinary" Target="activeX4.bin"/></Relationships>
</file>

<file path=ppt/activeX/_rels/activeX5.xml.rels><?xml version="1.0" encoding="UTF-8" standalone="yes"?>
<Relationships xmlns="http://schemas.openxmlformats.org/package/2006/relationships"><Relationship Id="rId1" Type="http://schemas.microsoft.com/office/2006/relationships/activeXControlBinary" Target="activeX5.bin"/></Relationships>
</file>

<file path=ppt/activeX/_rels/activeX6.xml.rels><?xml version="1.0" encoding="UTF-8" standalone="yes"?>
<Relationships xmlns="http://schemas.openxmlformats.org/package/2006/relationships"><Relationship Id="rId1" Type="http://schemas.microsoft.com/office/2006/relationships/activeXControlBinary" Target="activeX6.bin"/></Relationships>
</file>

<file path=ppt/activeX/_rels/activeX7.xml.rels><?xml version="1.0" encoding="UTF-8" standalone="yes"?>
<Relationships xmlns="http://schemas.openxmlformats.org/package/2006/relationships"><Relationship Id="rId1" Type="http://schemas.microsoft.com/office/2006/relationships/activeXControlBinary" Target="activeX7.bin"/></Relationships>
</file>

<file path=ppt/activeX/_rels/activeX8.xml.rels><?xml version="1.0" encoding="UTF-8" standalone="yes"?>
<Relationships xmlns="http://schemas.openxmlformats.org/package/2006/relationships"><Relationship Id="rId1" Type="http://schemas.microsoft.com/office/2006/relationships/activeXControlBinary" Target="activeX8.bin"/></Relationships>
</file>

<file path=ppt/activeX/_rels/activeX9.xml.rels><?xml version="1.0" encoding="UTF-8" standalone="yes"?>
<Relationships xmlns="http://schemas.openxmlformats.org/package/2006/relationships"><Relationship Id="rId1" Type="http://schemas.microsoft.com/office/2006/relationships/activeXControlBinary" Target="activeX9.bin"/></Relationships>
</file>

<file path=ppt/activeX/activeX1.xml><?xml version="1.0" encoding="utf-8"?>
<ax:ocx xmlns:ax="http://schemas.microsoft.com/office/2006/activeX" xmlns:r="http://schemas.openxmlformats.org/officeDocument/2006/relationships" ax:classid="{8BD21D40-EC42-11CE-9E0D-00AA006002F3}" ax:persistence="persistStorage" r:id="rId1"/>
</file>

<file path=ppt/activeX/activeX2.xml><?xml version="1.0" encoding="utf-8"?>
<ax:ocx xmlns:ax="http://schemas.microsoft.com/office/2006/activeX" xmlns:r="http://schemas.openxmlformats.org/officeDocument/2006/relationships" ax:classid="{8BD21D40-EC42-11CE-9E0D-00AA006002F3}" ax:persistence="persistStorage" r:id="rId1"/>
</file>

<file path=ppt/activeX/activeX3.xml><?xml version="1.0" encoding="utf-8"?>
<ax:ocx xmlns:ax="http://schemas.microsoft.com/office/2006/activeX" xmlns:r="http://schemas.openxmlformats.org/officeDocument/2006/relationships" ax:classid="{8BD21D40-EC42-11CE-9E0D-00AA006002F3}" ax:persistence="persistStorage" r:id="rId1"/>
</file>

<file path=ppt/activeX/activeX4.xml><?xml version="1.0" encoding="utf-8"?>
<ax:ocx xmlns:ax="http://schemas.microsoft.com/office/2006/activeX" xmlns:r="http://schemas.openxmlformats.org/officeDocument/2006/relationships" ax:classid="{8BD21D40-EC42-11CE-9E0D-00AA006002F3}" ax:persistence="persistStorage" r:id="rId1"/>
</file>

<file path=ppt/activeX/activeX5.xml><?xml version="1.0" encoding="utf-8"?>
<ax:ocx xmlns:ax="http://schemas.microsoft.com/office/2006/activeX" xmlns:r="http://schemas.openxmlformats.org/officeDocument/2006/relationships" ax:classid="{8BD21D40-EC42-11CE-9E0D-00AA006002F3}" ax:persistence="persistStorage" r:id="rId1"/>
</file>

<file path=ppt/activeX/activeX6.xml><?xml version="1.0" encoding="utf-8"?>
<ax:ocx xmlns:ax="http://schemas.microsoft.com/office/2006/activeX" xmlns:r="http://schemas.openxmlformats.org/officeDocument/2006/relationships" ax:classid="{8BD21D40-EC42-11CE-9E0D-00AA006002F3}" ax:persistence="persistStorage" r:id="rId1"/>
</file>

<file path=ppt/activeX/activeX7.xml><?xml version="1.0" encoding="utf-8"?>
<ax:ocx xmlns:ax="http://schemas.microsoft.com/office/2006/activeX" xmlns:r="http://schemas.openxmlformats.org/officeDocument/2006/relationships" ax:classid="{8BD21D40-EC42-11CE-9E0D-00AA006002F3}" ax:persistence="persistStorage" r:id="rId1"/>
</file>

<file path=ppt/activeX/activeX8.xml><?xml version="1.0" encoding="utf-8"?>
<ax:ocx xmlns:ax="http://schemas.microsoft.com/office/2006/activeX" xmlns:r="http://schemas.openxmlformats.org/officeDocument/2006/relationships" ax:classid="{D27CDB6E-AE6D-11CF-96B8-444553540000}" ax:persistence="persistStorage" r:id="rId1"/>
</file>

<file path=ppt/activeX/activeX9.xml><?xml version="1.0" encoding="utf-8"?>
<ax:ocx xmlns:ax="http://schemas.microsoft.com/office/2006/activeX" xmlns:r="http://schemas.openxmlformats.org/officeDocument/2006/relationships" ax:classid="{8BD21D40-EC42-11CE-9E0D-00AA006002F3}" ax:persistence="persistStorage" r:id="rId1"/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png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e-IL" smtClean="0"/>
              <a:t>לחץ כדי לערוך סגנון כותרת משנה של תבנית בסיס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8832C6-F337-4166-A6A7-01D1C9AD2F12}" type="datetimeFigureOut">
              <a:rPr lang="he-IL" smtClean="0"/>
              <a:pPr/>
              <a:t>י"א/כסלו/תשע"ד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5AE96F-F9FD-4AC2-8AAF-1255959DE998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8832C6-F337-4166-A6A7-01D1C9AD2F12}" type="datetimeFigureOut">
              <a:rPr lang="he-IL" smtClean="0"/>
              <a:pPr/>
              <a:t>י"א/כסלו/תשע"ד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5AE96F-F9FD-4AC2-8AAF-1255959DE998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8832C6-F337-4166-A6A7-01D1C9AD2F12}" type="datetimeFigureOut">
              <a:rPr lang="he-IL" smtClean="0"/>
              <a:pPr/>
              <a:t>י"א/כסלו/תשע"ד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5AE96F-F9FD-4AC2-8AAF-1255959DE998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8832C6-F337-4166-A6A7-01D1C9AD2F12}" type="datetimeFigureOut">
              <a:rPr lang="he-IL" smtClean="0"/>
              <a:pPr/>
              <a:t>י"א/כסלו/תשע"ד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5AE96F-F9FD-4AC2-8AAF-1255959DE998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5" name="מציין מיקום טקסט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6" name="מציין מיקום תוכן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7" name="מציין מיקום של תאריך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8832C6-F337-4166-A6A7-01D1C9AD2F12}" type="datetimeFigureOut">
              <a:rPr lang="he-IL" smtClean="0"/>
              <a:pPr/>
              <a:t>י"א/כסלו/תשע"ד</a:t>
            </a:fld>
            <a:endParaRPr lang="he-IL"/>
          </a:p>
        </p:txBody>
      </p:sp>
      <p:sp>
        <p:nvSpPr>
          <p:cNvPr id="8" name="מציין מיקום של כותרת תחתונה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מציין מיקום של מספר שקופית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5AE96F-F9FD-4AC2-8AAF-1255959DE998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8832C6-F337-4166-A6A7-01D1C9AD2F12}" type="datetimeFigureOut">
              <a:rPr lang="he-IL" smtClean="0"/>
              <a:pPr/>
              <a:t>י"א/כסלו/תשע"ד</a:t>
            </a:fld>
            <a:endParaRPr lang="he-IL"/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5AE96F-F9FD-4AC2-8AAF-1255959DE998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אריך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8832C6-F337-4166-A6A7-01D1C9AD2F12}" type="datetimeFigureOut">
              <a:rPr lang="he-IL" smtClean="0"/>
              <a:pPr/>
              <a:t>י"א/כסלו/תשע"ד</a:t>
            </a:fld>
            <a:endParaRPr lang="he-IL"/>
          </a:p>
        </p:txBody>
      </p:sp>
      <p:sp>
        <p:nvSpPr>
          <p:cNvPr id="3" name="מציין מיקום של כותרת תחתונה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5AE96F-F9FD-4AC2-8AAF-1255959DE998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8832C6-F337-4166-A6A7-01D1C9AD2F12}" type="datetimeFigureOut">
              <a:rPr lang="he-IL" smtClean="0"/>
              <a:pPr/>
              <a:t>י"א/כסלו/תשע"ד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5AE96F-F9FD-4AC2-8AAF-1255959DE998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תמונה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8832C6-F337-4166-A6A7-01D1C9AD2F12}" type="datetimeFigureOut">
              <a:rPr lang="he-IL" smtClean="0"/>
              <a:pPr/>
              <a:t>י"א/כסלו/תשע"ד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5AE96F-F9FD-4AC2-8AAF-1255959DE998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8832C6-F337-4166-A6A7-01D1C9AD2F12}" type="datetimeFigureOut">
              <a:rPr lang="he-IL" smtClean="0"/>
              <a:pPr/>
              <a:t>י"א/כסלו/תשע"ד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5AE96F-F9FD-4AC2-8AAF-1255959DE998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8832C6-F337-4166-A6A7-01D1C9AD2F12}" type="datetimeFigureOut">
              <a:rPr lang="he-IL" smtClean="0"/>
              <a:pPr/>
              <a:t>י"א/כסלו/תשע"ד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5AE96F-F9FD-4AC2-8AAF-1255959DE998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8832C6-F337-4166-A6A7-01D1C9AD2F12}" type="datetimeFigureOut">
              <a:rPr lang="he-IL" smtClean="0"/>
              <a:pPr/>
              <a:t>י"א/כסלו/תשע"ד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5AE96F-F9FD-4AC2-8AAF-1255959DE998}" type="slidenum">
              <a:rPr lang="he-IL" smtClean="0"/>
              <a:pPr/>
              <a:t>‹#›</a:t>
            </a:fld>
            <a:endParaRPr lang="he-IL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.il/url?sa=i&amp;rct=j&amp;q=&amp;esrc=s&amp;frm=1&amp;source=images&amp;cd=&amp;cad=rja&amp;docid=HUcQdTDf-RXF-M&amp;tbnid=-RmZDMcGIOeG9M:&amp;ved=0CAUQjRw&amp;url=http://alittleinsight3d4dultrasound.blogspot.com/&amp;ei=0S4mUq-gGI_Oswb65YCIAw&amp;bvm=bv.51495398,d.Yms&amp;psig=AFQjCNEbYwlCvopM6MxGOhOUUWMURNuEjw&amp;ust=1378320431696505" TargetMode="Externa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Relationship Id="rId4" Type="http://schemas.openxmlformats.org/officeDocument/2006/relationships/image" Target="../media/image4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.il/url?sa=i&amp;rct=j&amp;q=&amp;esrc=s&amp;frm=1&amp;source=images&amp;cd=&amp;cad=rja&amp;docid=9Y3Uxg4KT0xhDM&amp;tbnid=idezV2H9DClWVM:&amp;ved=0CAUQjRw&amp;url=http://www.prweb.com/releases/2006/06/prweb401348.htm&amp;ei=MS8mUpO7HMrVtQaptIFY&amp;bvm=bv.51495398,d.Yms&amp;psig=AFQjCNEbYwlCvopM6MxGOhOUUWMURNuEjw&amp;ust=1378320431696505" TargetMode="Externa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0.xml"/><Relationship Id="rId4" Type="http://schemas.openxmlformats.org/officeDocument/2006/relationships/image" Target="../media/image5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ontrol" Target="../activeX/activeX1.xml"/><Relationship Id="rId2" Type="http://schemas.openxmlformats.org/officeDocument/2006/relationships/tags" Target="../tags/tag11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7.jpeg"/><Relationship Id="rId4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ontrol" Target="../activeX/activeX2.xml"/><Relationship Id="rId2" Type="http://schemas.openxmlformats.org/officeDocument/2006/relationships/tags" Target="../tags/tag14.xml"/><Relationship Id="rId1" Type="http://schemas.openxmlformats.org/officeDocument/2006/relationships/vmlDrawing" Target="../drawings/vmlDrawing2.vml"/><Relationship Id="rId4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ontrol" Target="../activeX/activeX3.xml"/><Relationship Id="rId2" Type="http://schemas.openxmlformats.org/officeDocument/2006/relationships/tags" Target="../tags/tag15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11.jpeg"/><Relationship Id="rId4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ontrol" Target="../activeX/activeX4.xml"/><Relationship Id="rId2" Type="http://schemas.openxmlformats.org/officeDocument/2006/relationships/tags" Target="../tags/tag18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13.jpeg"/><Relationship Id="rId4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9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.il/url?sa=i&amp;rct=j&amp;q=&amp;esrc=s&amp;frm=1&amp;source=images&amp;cd=&amp;cad=rja&amp;docid=gg_3YXCdQNJEIM&amp;tbnid=-bxjQ0KFe3GiCM:&amp;ved=0CAUQjRw&amp;url=http://www.merchantcircle.com/business/Triangle.Imaging.Center.919-467-5121/picture/gallery&amp;ei=sy8mUv_HIcmWtQbx4IHwBA&amp;bvm=bv.51495398,d.Yms&amp;psig=AFQjCNEbYwlCvopM6MxGOhOUUWMURNuEjw&amp;ust=1378320431696505" TargetMode="Externa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0.xml"/><Relationship Id="rId4" Type="http://schemas.openxmlformats.org/officeDocument/2006/relationships/image" Target="../media/image14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2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2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control" Target="../activeX/activeX5.xml"/><Relationship Id="rId2" Type="http://schemas.openxmlformats.org/officeDocument/2006/relationships/tags" Target="../tags/tag23.xml"/><Relationship Id="rId1" Type="http://schemas.openxmlformats.org/officeDocument/2006/relationships/vmlDrawing" Target="../drawings/vmlDrawing5.vml"/><Relationship Id="rId5" Type="http://schemas.openxmlformats.org/officeDocument/2006/relationships/image" Target="../media/image16.jpeg"/><Relationship Id="rId4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control" Target="../activeX/activeX6.xml"/><Relationship Id="rId2" Type="http://schemas.openxmlformats.org/officeDocument/2006/relationships/tags" Target="../tags/tag24.xml"/><Relationship Id="rId1" Type="http://schemas.openxmlformats.org/officeDocument/2006/relationships/vmlDrawing" Target="../drawings/vmlDrawing6.vml"/><Relationship Id="rId4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control" Target="../activeX/activeX7.xml"/><Relationship Id="rId2" Type="http://schemas.openxmlformats.org/officeDocument/2006/relationships/tags" Target="../tags/tag25.xml"/><Relationship Id="rId1" Type="http://schemas.openxmlformats.org/officeDocument/2006/relationships/vmlDrawing" Target="../drawings/vmlDrawing7.vml"/><Relationship Id="rId4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2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ogle.co.il/url?sa=i&amp;rct=j&amp;q=&amp;esrc=s&amp;frm=1&amp;source=images&amp;cd=&amp;cad=rja&amp;docid=0c1Y9ZBPigiSfM&amp;tbnid=mk7m5odHUPWqGM:&amp;ved=0CAUQjRw&amp;url=https://plus.google.com/103329453302579091199/about&amp;ei=FDAmUvfZAYaLswaM74CoCg&amp;bvm=bv.51495398,d.Yms&amp;psig=AFQjCNEbYwlCvopM6MxGOhOUUWMURNuEjw&amp;ust=1378320431696505" TargetMode="Externa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7.xml"/><Relationship Id="rId4" Type="http://schemas.openxmlformats.org/officeDocument/2006/relationships/image" Target="../media/image19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control" Target="../activeX/activeX8.xml"/><Relationship Id="rId2" Type="http://schemas.openxmlformats.org/officeDocument/2006/relationships/tags" Target="../tags/tag28.xml"/><Relationship Id="rId1" Type="http://schemas.openxmlformats.org/officeDocument/2006/relationships/vmlDrawing" Target="../drawings/vmlDrawing8.vml"/><Relationship Id="rId4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control" Target="../activeX/activeX9.xml"/><Relationship Id="rId2" Type="http://schemas.openxmlformats.org/officeDocument/2006/relationships/tags" Target="../tags/tag29.xml"/><Relationship Id="rId1" Type="http://schemas.openxmlformats.org/officeDocument/2006/relationships/vmlDrawing" Target="../drawings/vmlDrawing9.vml"/><Relationship Id="rId4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כותרת 1"/>
          <p:cNvSpPr txBox="1">
            <a:spLocks/>
          </p:cNvSpPr>
          <p:nvPr/>
        </p:nvSpPr>
        <p:spPr>
          <a:xfrm>
            <a:off x="323528" y="1772816"/>
            <a:ext cx="8458200" cy="1222375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4400" b="0" i="0" u="sng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haroni" pitchFamily="2" charset="-79"/>
                <a:ea typeface="+mj-ea"/>
                <a:cs typeface="Aharoni" pitchFamily="2" charset="-79"/>
              </a:rPr>
              <a:t>הסבר והחתמה</a:t>
            </a:r>
            <a:endParaRPr kumimoji="0" lang="he-IL" sz="4400" b="0" i="0" u="sng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haroni" pitchFamily="2" charset="-79"/>
              <a:ea typeface="+mj-ea"/>
              <a:cs typeface="Aharoni" pitchFamily="2" charset="-79"/>
            </a:endParaRPr>
          </a:p>
        </p:txBody>
      </p:sp>
      <p:sp>
        <p:nvSpPr>
          <p:cNvPr id="5" name="כותרת משנה 2"/>
          <p:cNvSpPr txBox="1">
            <a:spLocks/>
          </p:cNvSpPr>
          <p:nvPr/>
        </p:nvSpPr>
        <p:spPr>
          <a:xfrm>
            <a:off x="395536" y="260648"/>
            <a:ext cx="8458200" cy="1995134"/>
          </a:xfrm>
          <a:prstGeom prst="rect">
            <a:avLst/>
          </a:prstGeom>
        </p:spPr>
        <p:txBody>
          <a:bodyPr vert="horz" lIns="91440" tIns="45720" rIns="91440" bIns="45720" rtlCol="1">
            <a:noAutofit/>
          </a:bodyPr>
          <a:lstStyle/>
          <a:p>
            <a:pPr marL="342900" lvl="0" indent="-342900" algn="ctr">
              <a:spcBef>
                <a:spcPct val="20000"/>
              </a:spcBef>
              <a:defRPr/>
            </a:pPr>
            <a:r>
              <a:rPr kumimoji="0" lang="he-IL" sz="6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  <a:uLnTx/>
                <a:uFillTx/>
                <a:latin typeface="Aharoni" pitchFamily="2" charset="-79"/>
                <a:cs typeface="Aharoni" pitchFamily="2" charset="-79"/>
              </a:rPr>
              <a:t>סקירת מערכות </a:t>
            </a:r>
            <a:r>
              <a:rPr lang="he-IL" sz="6000" dirty="0" smtClean="0"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  <a:latin typeface="Aharoni" pitchFamily="2" charset="-79"/>
                <a:cs typeface="Aharoni" pitchFamily="2" charset="-79"/>
              </a:rPr>
              <a:t>מאוחרת</a:t>
            </a:r>
            <a:r>
              <a:rPr lang="en-US" sz="6000" dirty="0" smtClean="0"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  <a:latin typeface="Aharoni" pitchFamily="2" charset="-79"/>
                <a:cs typeface="Aharoni" pitchFamily="2" charset="-79"/>
              </a:rPr>
              <a:t>/</a:t>
            </a:r>
            <a:r>
              <a:rPr lang="he-IL" sz="6000" dirty="0" smtClean="0"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  <a:latin typeface="Aharoni" pitchFamily="2" charset="-79"/>
                <a:cs typeface="Aharoni" pitchFamily="2" charset="-79"/>
              </a:rPr>
              <a:t>מורחבת/מכוונת </a:t>
            </a:r>
            <a:endParaRPr kumimoji="0" lang="he-IL" sz="6000" b="0" i="0" u="none" strike="noStrike" kern="1200" cap="none" spc="0" normalizeH="0" baseline="0" noProof="0" dirty="0">
              <a:ln>
                <a:noFill/>
              </a:ln>
              <a:effectLst>
                <a:glow rad="228600">
                  <a:schemeClr val="accent6">
                    <a:satMod val="175000"/>
                    <a:alpha val="40000"/>
                  </a:schemeClr>
                </a:glow>
              </a:effectLst>
              <a:uLnTx/>
              <a:uFillTx/>
              <a:latin typeface="Aharoni" pitchFamily="2" charset="-79"/>
              <a:cs typeface="Aharoni" pitchFamily="2" charset="-79"/>
            </a:endParaRPr>
          </a:p>
        </p:txBody>
      </p:sp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43108" y="3000372"/>
            <a:ext cx="4857751" cy="3643313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custDataLst>
      <p:tags r:id="rId1"/>
    </p:custDataLst>
  </p:cSld>
  <p:clrMapOvr>
    <a:masterClrMapping/>
  </p:clrMapOvr>
  <p:transition advTm="659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://www.tomtec.de/uploads/pics/4d-fetal_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324544" y="-243408"/>
            <a:ext cx="9865096" cy="72008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2044824"/>
          </a:xfrm>
          <a:solidFill>
            <a:schemeClr val="tx1"/>
          </a:solidFill>
        </p:spPr>
        <p:txBody>
          <a:bodyPr>
            <a:normAutofit lnSpcReduction="10000"/>
          </a:bodyPr>
          <a:lstStyle/>
          <a:p>
            <a:r>
              <a:rPr lang="he-IL" dirty="0" smtClean="0">
                <a:solidFill>
                  <a:srgbClr val="00B0F0"/>
                </a:solidFill>
                <a:latin typeface="Aharoni" pitchFamily="2" charset="-79"/>
                <a:cs typeface="Aharoni" pitchFamily="2" charset="-79"/>
              </a:rPr>
              <a:t>סקירת מערכות מאוחרת מבוצעת בגישה </a:t>
            </a:r>
            <a:r>
              <a:rPr lang="he-IL" dirty="0" err="1" smtClean="0">
                <a:solidFill>
                  <a:srgbClr val="00B0F0"/>
                </a:solidFill>
                <a:latin typeface="Aharoni" pitchFamily="2" charset="-79"/>
                <a:cs typeface="Aharoni" pitchFamily="2" charset="-79"/>
              </a:rPr>
              <a:t>בטנית</a:t>
            </a:r>
            <a:r>
              <a:rPr lang="he-IL" dirty="0" smtClean="0">
                <a:solidFill>
                  <a:srgbClr val="00B0F0"/>
                </a:solidFill>
                <a:latin typeface="Aharoni" pitchFamily="2" charset="-79"/>
                <a:cs typeface="Aharoni" pitchFamily="2" charset="-79"/>
              </a:rPr>
              <a:t> בשבועות 21-23.</a:t>
            </a:r>
          </a:p>
          <a:p>
            <a:r>
              <a:rPr lang="he-IL" dirty="0" smtClean="0">
                <a:solidFill>
                  <a:srgbClr val="00B0F0"/>
                </a:solidFill>
                <a:latin typeface="Aharoni" pitchFamily="2" charset="-79"/>
                <a:cs typeface="Aharoni" pitchFamily="2" charset="-79"/>
              </a:rPr>
              <a:t>בסקירת מערכות מאוחרת נבדקים איברי העובר במטרה לוודא את תקינותם.</a:t>
            </a:r>
          </a:p>
          <a:p>
            <a:endParaRPr lang="he-IL" dirty="0">
              <a:solidFill>
                <a:srgbClr val="00B0F0"/>
              </a:solidFill>
            </a:endParaRPr>
          </a:p>
        </p:txBody>
      </p:sp>
      <p:sp>
        <p:nvSpPr>
          <p:cNvPr id="4" name="כותרת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he-IL" sz="4000" dirty="0" smtClean="0"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reflection blurRad="12700" stA="48000" endA="300" endPos="55000" dir="5400000" sy="-90000" algn="bl" rotWithShape="0"/>
                </a:effectLst>
                <a:latin typeface="Aharoni" pitchFamily="2" charset="-79"/>
                <a:cs typeface="Aharoni" pitchFamily="2" charset="-79"/>
              </a:rPr>
              <a:t>בדיקת על-קול לסקירת מערכות מאוחרת</a:t>
            </a:r>
            <a:endParaRPr lang="he-IL" sz="4000" dirty="0">
              <a:effectLst>
                <a:glow rad="228600">
                  <a:schemeClr val="accent6">
                    <a:satMod val="175000"/>
                    <a:alpha val="40000"/>
                  </a:schemeClr>
                </a:glow>
                <a:reflection blurRad="12700" stA="48000" endA="300" endPos="55000" dir="5400000" sy="-90000" algn="bl" rotWithShape="0"/>
              </a:effectLst>
              <a:latin typeface="Aharoni" pitchFamily="2" charset="-79"/>
              <a:cs typeface="Aharoni" pitchFamily="2" charset="-79"/>
            </a:endParaRPr>
          </a:p>
        </p:txBody>
      </p:sp>
    </p:spTree>
    <p:custDataLst>
      <p:tags r:id="rId1"/>
    </p:custDataLst>
  </p:cSld>
  <p:clrMapOvr>
    <a:masterClrMapping/>
  </p:clrMapOvr>
  <p:transition advTm="29717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917032"/>
          </a:xfrm>
          <a:solidFill>
            <a:schemeClr val="tx1"/>
          </a:solidFill>
        </p:spPr>
        <p:txBody>
          <a:bodyPr/>
          <a:lstStyle/>
          <a:p>
            <a:r>
              <a:rPr lang="he-IL" dirty="0" smtClean="0">
                <a:solidFill>
                  <a:srgbClr val="00B0F0"/>
                </a:solidFill>
                <a:latin typeface="Aharoni" pitchFamily="2" charset="-79"/>
                <a:cs typeface="Aharoni" pitchFamily="2" charset="-79"/>
              </a:rPr>
              <a:t>מצג ומנח העובר.</a:t>
            </a:r>
          </a:p>
          <a:p>
            <a:r>
              <a:rPr lang="he-IL" dirty="0" smtClean="0">
                <a:solidFill>
                  <a:srgbClr val="00B0F0"/>
                </a:solidFill>
                <a:latin typeface="Aharoni" pitchFamily="2" charset="-79"/>
                <a:cs typeface="Aharoni" pitchFamily="2" charset="-79"/>
              </a:rPr>
              <a:t>מיקום השלייה.</a:t>
            </a:r>
          </a:p>
          <a:p>
            <a:r>
              <a:rPr lang="he-IL" dirty="0" smtClean="0">
                <a:solidFill>
                  <a:srgbClr val="00B0F0"/>
                </a:solidFill>
                <a:latin typeface="Aharoni" pitchFamily="2" charset="-79"/>
                <a:cs typeface="Aharoni" pitchFamily="2" charset="-79"/>
              </a:rPr>
              <a:t>מספר כלי דם בחבל הטבור.</a:t>
            </a:r>
          </a:p>
          <a:p>
            <a:r>
              <a:rPr lang="he-IL" dirty="0" smtClean="0">
                <a:solidFill>
                  <a:srgbClr val="00B0F0"/>
                </a:solidFill>
                <a:latin typeface="Aharoni" pitchFamily="2" charset="-79"/>
                <a:cs typeface="Aharoni" pitchFamily="2" charset="-79"/>
              </a:rPr>
              <a:t>כמות מי שפיר.</a:t>
            </a:r>
          </a:p>
          <a:p>
            <a:r>
              <a:rPr lang="he-IL" dirty="0" smtClean="0">
                <a:solidFill>
                  <a:srgbClr val="00B0F0"/>
                </a:solidFill>
                <a:latin typeface="Aharoni" pitchFamily="2" charset="-79"/>
                <a:cs typeface="Aharoni" pitchFamily="2" charset="-79"/>
              </a:rPr>
              <a:t>מדדים </a:t>
            </a:r>
            <a:r>
              <a:rPr lang="he-IL" dirty="0" err="1" smtClean="0">
                <a:solidFill>
                  <a:srgbClr val="00B0F0"/>
                </a:solidFill>
                <a:latin typeface="Aharoni" pitchFamily="2" charset="-79"/>
                <a:cs typeface="Aharoni" pitchFamily="2" charset="-79"/>
              </a:rPr>
              <a:t>ביופיזקליים</a:t>
            </a:r>
            <a:r>
              <a:rPr lang="he-IL" dirty="0" smtClean="0">
                <a:solidFill>
                  <a:srgbClr val="00B0F0"/>
                </a:solidFill>
                <a:latin typeface="Aharoni" pitchFamily="2" charset="-79"/>
                <a:cs typeface="Aharoni" pitchFamily="2" charset="-79"/>
              </a:rPr>
              <a:t>: דופק, תנועות, טונוס.</a:t>
            </a:r>
          </a:p>
          <a:p>
            <a:r>
              <a:rPr lang="he-IL" dirty="0" smtClean="0">
                <a:solidFill>
                  <a:srgbClr val="00B0F0"/>
                </a:solidFill>
                <a:latin typeface="Aharoni" pitchFamily="2" charset="-79"/>
                <a:cs typeface="Aharoni" pitchFamily="2" charset="-79"/>
              </a:rPr>
              <a:t>נסקרת ונבדקת תקינות מערכת העצבים המרכזית.</a:t>
            </a:r>
          </a:p>
          <a:p>
            <a:endParaRPr lang="he-IL" dirty="0">
              <a:solidFill>
                <a:srgbClr val="00B0F0"/>
              </a:solidFill>
            </a:endParaRPr>
          </a:p>
        </p:txBody>
      </p:sp>
      <p:sp>
        <p:nvSpPr>
          <p:cNvPr id="4" name="כותרת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he-IL" sz="4000" dirty="0" smtClean="0"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reflection blurRad="12700" stA="48000" endA="300" endPos="55000" dir="5400000" sy="-90000" algn="bl" rotWithShape="0"/>
                </a:effectLst>
                <a:latin typeface="Aharoni" pitchFamily="2" charset="-79"/>
                <a:cs typeface="Aharoni" pitchFamily="2" charset="-79"/>
              </a:rPr>
              <a:t>בסקירה המאוחרת נבדקים, נסקרים ומודגמים:</a:t>
            </a:r>
            <a:endParaRPr lang="he-IL" sz="4000" dirty="0">
              <a:effectLst>
                <a:glow rad="228600">
                  <a:schemeClr val="accent6">
                    <a:satMod val="175000"/>
                    <a:alpha val="40000"/>
                  </a:schemeClr>
                </a:glow>
                <a:reflection blurRad="12700" stA="48000" endA="300" endPos="55000" dir="5400000" sy="-90000" algn="bl" rotWithShape="0"/>
              </a:effectLst>
              <a:latin typeface="Aharoni" pitchFamily="2" charset="-79"/>
              <a:cs typeface="Aharoni" pitchFamily="2" charset="-79"/>
            </a:endParaRPr>
          </a:p>
        </p:txBody>
      </p:sp>
    </p:spTree>
    <p:custDataLst>
      <p:tags r:id="rId1"/>
    </p:custDataLst>
  </p:cSld>
  <p:clrMapOvr>
    <a:masterClrMapping/>
  </p:clrMapOvr>
  <p:transition advTm="19969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4133056"/>
          </a:xfrm>
          <a:solidFill>
            <a:schemeClr val="tx1"/>
          </a:solidFill>
        </p:spPr>
        <p:txBody>
          <a:bodyPr/>
          <a:lstStyle/>
          <a:p>
            <a:r>
              <a:rPr lang="he-IL" dirty="0" smtClean="0">
                <a:solidFill>
                  <a:srgbClr val="00B0F0"/>
                </a:solidFill>
                <a:latin typeface="Aharoni" pitchFamily="2" charset="-79"/>
                <a:cs typeface="Aharoni" pitchFamily="2" charset="-79"/>
              </a:rPr>
              <a:t>נבדקת ונסקרת תקינות הפנים והצוואר.</a:t>
            </a:r>
          </a:p>
          <a:p>
            <a:r>
              <a:rPr lang="he-IL" dirty="0" smtClean="0">
                <a:solidFill>
                  <a:srgbClr val="00B0F0"/>
                </a:solidFill>
                <a:latin typeface="Aharoni" pitchFamily="2" charset="-79"/>
                <a:cs typeface="Aharoni" pitchFamily="2" charset="-79"/>
              </a:rPr>
              <a:t>נסקרת ונבדקת תקינות מערכת הלב וכלי הדם.</a:t>
            </a:r>
          </a:p>
          <a:p>
            <a:r>
              <a:rPr lang="he-IL" dirty="0" smtClean="0">
                <a:solidFill>
                  <a:srgbClr val="00B0F0"/>
                </a:solidFill>
                <a:latin typeface="Aharoni" pitchFamily="2" charset="-79"/>
                <a:cs typeface="Aharoni" pitchFamily="2" charset="-79"/>
              </a:rPr>
              <a:t>נסקרת ונבדקת תקינות מערכת העיכול.</a:t>
            </a:r>
          </a:p>
          <a:p>
            <a:r>
              <a:rPr lang="he-IL" dirty="0" smtClean="0">
                <a:solidFill>
                  <a:srgbClr val="00B0F0"/>
                </a:solidFill>
                <a:latin typeface="Aharoni" pitchFamily="2" charset="-79"/>
                <a:cs typeface="Aharoni" pitchFamily="2" charset="-79"/>
              </a:rPr>
              <a:t>נסקרת ונבדקת תקינות דרכי השתן והמין.</a:t>
            </a:r>
          </a:p>
          <a:p>
            <a:r>
              <a:rPr lang="he-IL" dirty="0" smtClean="0">
                <a:solidFill>
                  <a:srgbClr val="00B0F0"/>
                </a:solidFill>
                <a:latin typeface="Aharoni" pitchFamily="2" charset="-79"/>
                <a:cs typeface="Aharoni" pitchFamily="2" charset="-79"/>
              </a:rPr>
              <a:t>נקבע מין העובר.</a:t>
            </a:r>
          </a:p>
          <a:p>
            <a:r>
              <a:rPr lang="he-IL" dirty="0" smtClean="0">
                <a:solidFill>
                  <a:srgbClr val="00B0F0"/>
                </a:solidFill>
                <a:latin typeface="Aharoni" pitchFamily="2" charset="-79"/>
                <a:cs typeface="Aharoni" pitchFamily="2" charset="-79"/>
              </a:rPr>
              <a:t>נבדקות הגפיים: רגליים, כפות רגליים, בהונות, ידיים, כפות ידיים ואצבעות.</a:t>
            </a:r>
          </a:p>
          <a:p>
            <a:pPr>
              <a:buNone/>
            </a:pPr>
            <a:endParaRPr lang="he-IL" dirty="0" smtClean="0">
              <a:solidFill>
                <a:srgbClr val="00B0F0"/>
              </a:solidFill>
            </a:endParaRPr>
          </a:p>
          <a:p>
            <a:endParaRPr lang="he-IL" dirty="0">
              <a:solidFill>
                <a:srgbClr val="00B0F0"/>
              </a:solidFill>
            </a:endParaRPr>
          </a:p>
        </p:txBody>
      </p:sp>
      <p:sp>
        <p:nvSpPr>
          <p:cNvPr id="4" name="כותרת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he-IL" sz="4000" dirty="0" smtClean="0"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reflection blurRad="12700" stA="48000" endA="300" endPos="55000" dir="5400000" sy="-90000" algn="bl" rotWithShape="0"/>
                </a:effectLst>
                <a:latin typeface="Aharoni" pitchFamily="2" charset="-79"/>
                <a:cs typeface="Aharoni" pitchFamily="2" charset="-79"/>
              </a:rPr>
              <a:t>בסקירה המאוחרת נבדקים, נסקרים ומודגמים:</a:t>
            </a:r>
            <a:endParaRPr lang="he-IL" sz="4000" dirty="0">
              <a:effectLst>
                <a:glow rad="228600">
                  <a:schemeClr val="accent6">
                    <a:satMod val="175000"/>
                    <a:alpha val="40000"/>
                  </a:schemeClr>
                </a:glow>
                <a:reflection blurRad="12700" stA="48000" endA="300" endPos="55000" dir="5400000" sy="-90000" algn="bl" rotWithShape="0"/>
              </a:effectLst>
              <a:latin typeface="Aharoni" pitchFamily="2" charset="-79"/>
              <a:cs typeface="Aharoni" pitchFamily="2" charset="-79"/>
            </a:endParaRPr>
          </a:p>
        </p:txBody>
      </p:sp>
    </p:spTree>
    <p:custDataLst>
      <p:tags r:id="rId1"/>
    </p:custDataLst>
  </p:cSld>
  <p:clrMapOvr>
    <a:masterClrMapping/>
  </p:clrMapOvr>
  <p:transition advTm="2007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1259632" y="1600200"/>
            <a:ext cx="7427168" cy="4525963"/>
          </a:xfrm>
          <a:solidFill>
            <a:schemeClr val="tx1"/>
          </a:solidFill>
        </p:spPr>
        <p:txBody>
          <a:bodyPr>
            <a:normAutofit fontScale="77500" lnSpcReduction="20000"/>
          </a:bodyPr>
          <a:lstStyle/>
          <a:p>
            <a:r>
              <a:rPr lang="en-US" dirty="0" smtClean="0">
                <a:solidFill>
                  <a:srgbClr val="00B0F0"/>
                </a:solidFill>
                <a:latin typeface="Aharoni" pitchFamily="2" charset="-79"/>
                <a:cs typeface="Aharoni" pitchFamily="2" charset="-79"/>
              </a:rPr>
              <a:t>BPD</a:t>
            </a:r>
            <a:r>
              <a:rPr lang="he-IL" sz="3800" dirty="0" smtClean="0">
                <a:solidFill>
                  <a:srgbClr val="00B0F0"/>
                </a:solidFill>
                <a:latin typeface="Aharoni" pitchFamily="2" charset="-79"/>
                <a:cs typeface="Aharoni" pitchFamily="2" charset="-79"/>
              </a:rPr>
              <a:t>- קוטר הראש מצד אל צד, המרחק בין רקה לרקה.</a:t>
            </a:r>
          </a:p>
          <a:p>
            <a:r>
              <a:rPr lang="en-US" sz="3800" dirty="0" smtClean="0">
                <a:solidFill>
                  <a:srgbClr val="00B0F0"/>
                </a:solidFill>
                <a:latin typeface="Aharoni" pitchFamily="2" charset="-79"/>
                <a:cs typeface="Aharoni" pitchFamily="2" charset="-79"/>
              </a:rPr>
              <a:t>HC</a:t>
            </a:r>
            <a:r>
              <a:rPr lang="he-IL" sz="3800" dirty="0" smtClean="0">
                <a:solidFill>
                  <a:srgbClr val="00B0F0"/>
                </a:solidFill>
                <a:latin typeface="Aharoni" pitchFamily="2" charset="-79"/>
                <a:cs typeface="Aharoni" pitchFamily="2" charset="-79"/>
              </a:rPr>
              <a:t>- היקף הראש.</a:t>
            </a:r>
          </a:p>
          <a:p>
            <a:r>
              <a:rPr lang="en-US" sz="3800" dirty="0" smtClean="0">
                <a:solidFill>
                  <a:srgbClr val="00B0F0"/>
                </a:solidFill>
                <a:latin typeface="Aharoni" pitchFamily="2" charset="-79"/>
                <a:cs typeface="Aharoni" pitchFamily="2" charset="-79"/>
              </a:rPr>
              <a:t>AC</a:t>
            </a:r>
            <a:r>
              <a:rPr lang="he-IL" sz="3800" dirty="0" smtClean="0">
                <a:solidFill>
                  <a:srgbClr val="00B0F0"/>
                </a:solidFill>
                <a:latin typeface="Aharoni" pitchFamily="2" charset="-79"/>
                <a:cs typeface="Aharoni" pitchFamily="2" charset="-79"/>
              </a:rPr>
              <a:t>- היקף הבטן.</a:t>
            </a:r>
          </a:p>
          <a:p>
            <a:r>
              <a:rPr lang="en-US" sz="3800" dirty="0" smtClean="0">
                <a:solidFill>
                  <a:srgbClr val="00B0F0"/>
                </a:solidFill>
                <a:latin typeface="Aharoni" pitchFamily="2" charset="-79"/>
                <a:cs typeface="Aharoni" pitchFamily="2" charset="-79"/>
              </a:rPr>
              <a:t>FL</a:t>
            </a:r>
            <a:r>
              <a:rPr lang="he-IL" sz="3800" dirty="0" smtClean="0">
                <a:solidFill>
                  <a:srgbClr val="00B0F0"/>
                </a:solidFill>
                <a:latin typeface="Aharoni" pitchFamily="2" charset="-79"/>
                <a:cs typeface="Aharoni" pitchFamily="2" charset="-79"/>
              </a:rPr>
              <a:t>- עצם הירך </a:t>
            </a:r>
            <a:r>
              <a:rPr lang="en-US" sz="3800" dirty="0" smtClean="0">
                <a:solidFill>
                  <a:srgbClr val="00B0F0"/>
                </a:solidFill>
                <a:latin typeface="Aharoni" pitchFamily="2" charset="-79"/>
                <a:cs typeface="Aharoni" pitchFamily="2" charset="-79"/>
              </a:rPr>
              <a:t>femur</a:t>
            </a:r>
            <a:r>
              <a:rPr lang="he-IL" sz="3800" dirty="0" smtClean="0">
                <a:solidFill>
                  <a:srgbClr val="00B0F0"/>
                </a:solidFill>
                <a:latin typeface="Aharoni" pitchFamily="2" charset="-79"/>
                <a:cs typeface="Aharoni" pitchFamily="2" charset="-79"/>
              </a:rPr>
              <a:t>.</a:t>
            </a:r>
          </a:p>
          <a:p>
            <a:r>
              <a:rPr lang="en-US" sz="3800" dirty="0" smtClean="0">
                <a:solidFill>
                  <a:srgbClr val="00B0F0"/>
                </a:solidFill>
                <a:latin typeface="Aharoni" pitchFamily="2" charset="-79"/>
                <a:cs typeface="Aharoni" pitchFamily="2" charset="-79"/>
              </a:rPr>
              <a:t>TL</a:t>
            </a:r>
            <a:r>
              <a:rPr lang="he-IL" sz="3800" dirty="0" smtClean="0">
                <a:solidFill>
                  <a:srgbClr val="00B0F0"/>
                </a:solidFill>
                <a:latin typeface="Aharoni" pitchFamily="2" charset="-79"/>
                <a:cs typeface="Aharoni" pitchFamily="2" charset="-79"/>
              </a:rPr>
              <a:t>- עצם השוקה </a:t>
            </a:r>
            <a:r>
              <a:rPr lang="en-US" sz="3800" dirty="0" smtClean="0">
                <a:solidFill>
                  <a:srgbClr val="00B0F0"/>
                </a:solidFill>
                <a:latin typeface="Aharoni" pitchFamily="2" charset="-79"/>
                <a:cs typeface="Aharoni" pitchFamily="2" charset="-79"/>
              </a:rPr>
              <a:t>tibia</a:t>
            </a:r>
            <a:r>
              <a:rPr lang="he-IL" sz="3800" dirty="0" smtClean="0">
                <a:solidFill>
                  <a:srgbClr val="00B0F0"/>
                </a:solidFill>
                <a:latin typeface="Aharoni" pitchFamily="2" charset="-79"/>
                <a:cs typeface="Aharoni" pitchFamily="2" charset="-79"/>
              </a:rPr>
              <a:t>.</a:t>
            </a:r>
          </a:p>
          <a:p>
            <a:r>
              <a:rPr lang="en-US" sz="3800" dirty="0" smtClean="0">
                <a:solidFill>
                  <a:srgbClr val="00B0F0"/>
                </a:solidFill>
                <a:latin typeface="Aharoni" pitchFamily="2" charset="-79"/>
                <a:cs typeface="Aharoni" pitchFamily="2" charset="-79"/>
              </a:rPr>
              <a:t>HL</a:t>
            </a:r>
            <a:r>
              <a:rPr lang="he-IL" sz="3800" dirty="0" smtClean="0">
                <a:solidFill>
                  <a:srgbClr val="00B0F0"/>
                </a:solidFill>
                <a:latin typeface="Aharoni" pitchFamily="2" charset="-79"/>
                <a:cs typeface="Aharoni" pitchFamily="2" charset="-79"/>
              </a:rPr>
              <a:t>- עצם הזרוע </a:t>
            </a:r>
            <a:r>
              <a:rPr lang="en-US" sz="3800" dirty="0" err="1" smtClean="0">
                <a:solidFill>
                  <a:srgbClr val="00B0F0"/>
                </a:solidFill>
                <a:latin typeface="Aharoni" pitchFamily="2" charset="-79"/>
                <a:cs typeface="Aharoni" pitchFamily="2" charset="-79"/>
              </a:rPr>
              <a:t>humerus</a:t>
            </a:r>
            <a:r>
              <a:rPr lang="he-IL" sz="3800" dirty="0" smtClean="0">
                <a:solidFill>
                  <a:srgbClr val="00B0F0"/>
                </a:solidFill>
                <a:latin typeface="Aharoni" pitchFamily="2" charset="-79"/>
                <a:cs typeface="Aharoni" pitchFamily="2" charset="-79"/>
              </a:rPr>
              <a:t>.</a:t>
            </a:r>
          </a:p>
          <a:p>
            <a:r>
              <a:rPr lang="en-US" sz="3800" dirty="0" smtClean="0">
                <a:solidFill>
                  <a:srgbClr val="00B0F0"/>
                </a:solidFill>
                <a:latin typeface="Aharoni" pitchFamily="2" charset="-79"/>
                <a:cs typeface="Aharoni" pitchFamily="2" charset="-79"/>
              </a:rPr>
              <a:t>UL</a:t>
            </a:r>
            <a:r>
              <a:rPr lang="he-IL" sz="3800" dirty="0" smtClean="0">
                <a:solidFill>
                  <a:srgbClr val="00B0F0"/>
                </a:solidFill>
                <a:latin typeface="Aharoni" pitchFamily="2" charset="-79"/>
                <a:cs typeface="Aharoni" pitchFamily="2" charset="-79"/>
              </a:rPr>
              <a:t>- עצם הגומד </a:t>
            </a:r>
            <a:r>
              <a:rPr lang="en-US" sz="3800" dirty="0" smtClean="0">
                <a:solidFill>
                  <a:srgbClr val="00B0F0"/>
                </a:solidFill>
                <a:latin typeface="Aharoni" pitchFamily="2" charset="-79"/>
                <a:cs typeface="Aharoni" pitchFamily="2" charset="-79"/>
              </a:rPr>
              <a:t>ulna</a:t>
            </a:r>
            <a:r>
              <a:rPr lang="he-IL" sz="3800" dirty="0" smtClean="0">
                <a:solidFill>
                  <a:srgbClr val="00B0F0"/>
                </a:solidFill>
                <a:latin typeface="Aharoni" pitchFamily="2" charset="-79"/>
                <a:cs typeface="Aharoni" pitchFamily="2" charset="-79"/>
              </a:rPr>
              <a:t>.</a:t>
            </a:r>
          </a:p>
          <a:p>
            <a:r>
              <a:rPr lang="he-IL" sz="3800" dirty="0" smtClean="0">
                <a:solidFill>
                  <a:srgbClr val="00B0F0"/>
                </a:solidFill>
                <a:latin typeface="Aharoni" pitchFamily="2" charset="-79"/>
                <a:cs typeface="Aharoni" pitchFamily="2" charset="-79"/>
              </a:rPr>
              <a:t>עצם החישור </a:t>
            </a:r>
            <a:r>
              <a:rPr lang="en-US" sz="3800" dirty="0" smtClean="0">
                <a:solidFill>
                  <a:srgbClr val="00B0F0"/>
                </a:solidFill>
                <a:latin typeface="Aharoni" pitchFamily="2" charset="-79"/>
                <a:cs typeface="Aharoni" pitchFamily="2" charset="-79"/>
              </a:rPr>
              <a:t>radius</a:t>
            </a:r>
            <a:r>
              <a:rPr lang="he-IL" sz="3800" dirty="0" smtClean="0">
                <a:solidFill>
                  <a:srgbClr val="00B0F0"/>
                </a:solidFill>
                <a:latin typeface="Aharoni" pitchFamily="2" charset="-79"/>
                <a:cs typeface="Aharoni" pitchFamily="2" charset="-79"/>
              </a:rPr>
              <a:t>.</a:t>
            </a:r>
          </a:p>
          <a:p>
            <a:r>
              <a:rPr lang="en-US" sz="3800" dirty="0" smtClean="0">
                <a:solidFill>
                  <a:srgbClr val="00B0F0"/>
                </a:solidFill>
                <a:latin typeface="Aharoni" pitchFamily="2" charset="-79"/>
                <a:cs typeface="Aharoni" pitchFamily="2" charset="-79"/>
              </a:rPr>
              <a:t>VP</a:t>
            </a:r>
            <a:r>
              <a:rPr lang="he-IL" sz="3800" dirty="0" smtClean="0">
                <a:solidFill>
                  <a:srgbClr val="00B0F0"/>
                </a:solidFill>
                <a:latin typeface="Aharoni" pitchFamily="2" charset="-79"/>
                <a:cs typeface="Aharoni" pitchFamily="2" charset="-79"/>
              </a:rPr>
              <a:t>- רוחב חדרי המוח.</a:t>
            </a:r>
          </a:p>
          <a:p>
            <a:r>
              <a:rPr lang="he-IL" sz="3800" dirty="0" smtClean="0">
                <a:solidFill>
                  <a:srgbClr val="00B0F0"/>
                </a:solidFill>
                <a:latin typeface="Aharoni" pitchFamily="2" charset="-79"/>
                <a:cs typeface="Aharoni" pitchFamily="2" charset="-79"/>
              </a:rPr>
              <a:t>צרבלום.</a:t>
            </a:r>
          </a:p>
          <a:p>
            <a:pPr>
              <a:buNone/>
            </a:pPr>
            <a:endParaRPr lang="he-IL" dirty="0">
              <a:solidFill>
                <a:srgbClr val="00B0F0"/>
              </a:solidFill>
            </a:endParaRPr>
          </a:p>
        </p:txBody>
      </p:sp>
      <p:sp>
        <p:nvSpPr>
          <p:cNvPr id="4" name="כותרת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he-IL" sz="4000" dirty="0" smtClean="0"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reflection blurRad="12700" stA="48000" endA="300" endPos="55000" dir="5400000" sy="-90000" algn="bl" rotWithShape="0"/>
                </a:effectLst>
                <a:latin typeface="Aharoni" pitchFamily="2" charset="-79"/>
                <a:cs typeface="Aharoni" pitchFamily="2" charset="-79"/>
              </a:rPr>
              <a:t>בסקירה המאוחרת נמדדים:</a:t>
            </a:r>
            <a:endParaRPr lang="he-IL" sz="4000" dirty="0">
              <a:effectLst>
                <a:glow rad="228600">
                  <a:schemeClr val="accent6">
                    <a:satMod val="175000"/>
                    <a:alpha val="40000"/>
                  </a:schemeClr>
                </a:glow>
                <a:reflection blurRad="12700" stA="48000" endA="300" endPos="55000" dir="5400000" sy="-90000" algn="bl" rotWithShape="0"/>
              </a:effectLst>
              <a:latin typeface="Aharoni" pitchFamily="2" charset="-79"/>
              <a:cs typeface="Aharoni" pitchFamily="2" charset="-79"/>
            </a:endParaRPr>
          </a:p>
        </p:txBody>
      </p:sp>
      <p:pic>
        <p:nvPicPr>
          <p:cNvPr id="5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420888"/>
            <a:ext cx="4572000" cy="39501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custDataLst>
      <p:tags r:id="rId1"/>
    </p:custDataLst>
  </p:cSld>
  <p:clrMapOvr>
    <a:masterClrMapping/>
  </p:clrMapOvr>
  <p:transition advTm="39967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solidFill>
            <a:schemeClr val="tx1"/>
          </a:solidFill>
        </p:spPr>
        <p:txBody>
          <a:bodyPr>
            <a:normAutofit/>
          </a:bodyPr>
          <a:lstStyle/>
          <a:p>
            <a:r>
              <a:rPr lang="he-IL" dirty="0" smtClean="0">
                <a:solidFill>
                  <a:srgbClr val="00B0F0"/>
                </a:solidFill>
                <a:latin typeface="Aharoni" pitchFamily="2" charset="-79"/>
                <a:cs typeface="Aharoni" pitchFamily="2" charset="-79"/>
              </a:rPr>
              <a:t>יש להדגיש, כי קיימים מצבים בהם מומים מתגלים רק בשלב מתקדם יותר של ההיריון ולכן לא ניתן לזהותם בסקירת מערכות מאוחרת</a:t>
            </a:r>
            <a:r>
              <a:rPr lang="en-US" dirty="0" smtClean="0">
                <a:solidFill>
                  <a:srgbClr val="00B0F0"/>
                </a:solidFill>
                <a:latin typeface="Aharoni" pitchFamily="2" charset="-79"/>
                <a:cs typeface="Aharoni" pitchFamily="2" charset="-79"/>
              </a:rPr>
              <a:t>/</a:t>
            </a:r>
            <a:r>
              <a:rPr lang="he-IL" dirty="0" smtClean="0">
                <a:solidFill>
                  <a:srgbClr val="00B0F0"/>
                </a:solidFill>
                <a:latin typeface="Aharoni" pitchFamily="2" charset="-79"/>
                <a:cs typeface="Aharoni" pitchFamily="2" charset="-79"/>
              </a:rPr>
              <a:t>מורחבת/מכוונת . </a:t>
            </a:r>
          </a:p>
          <a:p>
            <a:pPr>
              <a:buNone/>
            </a:pPr>
            <a:endParaRPr lang="he-IL" dirty="0" smtClean="0">
              <a:solidFill>
                <a:srgbClr val="00B0F0"/>
              </a:solidFill>
              <a:latin typeface="Aharoni" pitchFamily="2" charset="-79"/>
              <a:cs typeface="Aharoni" pitchFamily="2" charset="-79"/>
            </a:endParaRPr>
          </a:p>
          <a:p>
            <a:r>
              <a:rPr lang="he-IL" dirty="0" smtClean="0">
                <a:solidFill>
                  <a:srgbClr val="00B0F0"/>
                </a:solidFill>
                <a:latin typeface="Aharoni" pitchFamily="2" charset="-79"/>
                <a:cs typeface="Aharoni" pitchFamily="2" charset="-79"/>
              </a:rPr>
              <a:t>במידה ויש סיבה לחשוד בבעיה בעת סקירת המערכות המאוחרת, ימליץ הרופא המבצע על בדיקות נוספות מכוונות במועד מאוחר יותר.</a:t>
            </a:r>
          </a:p>
          <a:p>
            <a:endParaRPr lang="he-IL" dirty="0">
              <a:solidFill>
                <a:srgbClr val="00B0F0"/>
              </a:solidFill>
            </a:endParaRPr>
          </a:p>
        </p:txBody>
      </p:sp>
      <p:sp>
        <p:nvSpPr>
          <p:cNvPr id="4" name="כותרת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he-IL" sz="4000" dirty="0" smtClean="0"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reflection blurRad="12700" stA="48000" endA="300" endPos="55000" dir="5400000" sy="-90000" algn="bl" rotWithShape="0"/>
                </a:effectLst>
                <a:latin typeface="Aharoni" pitchFamily="2" charset="-79"/>
                <a:cs typeface="Aharoni" pitchFamily="2" charset="-79"/>
              </a:rPr>
              <a:t>בדיקת על-קול לסקירת מערכות מאוחרת</a:t>
            </a:r>
            <a:endParaRPr lang="he-IL" sz="4000" dirty="0">
              <a:effectLst>
                <a:glow rad="228600">
                  <a:schemeClr val="accent6">
                    <a:satMod val="175000"/>
                    <a:alpha val="40000"/>
                  </a:schemeClr>
                </a:glow>
                <a:reflection blurRad="12700" stA="48000" endA="300" endPos="55000" dir="5400000" sy="-90000" algn="bl" rotWithShape="0"/>
              </a:effectLst>
              <a:latin typeface="Aharoni" pitchFamily="2" charset="-79"/>
              <a:cs typeface="Aharoni" pitchFamily="2" charset="-79"/>
            </a:endParaRPr>
          </a:p>
        </p:txBody>
      </p:sp>
    </p:spTree>
    <p:custDataLst>
      <p:tags r:id="rId1"/>
    </p:custDataLst>
  </p:cSld>
  <p:clrMapOvr>
    <a:masterClrMapping/>
  </p:clrMapOvr>
  <p:transition advTm="25193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כותרת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he-IL" sz="4000" dirty="0" smtClean="0"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reflection blurRad="12700" stA="48000" endA="300" endPos="55000" dir="5400000" sy="-90000" algn="bl" rotWithShape="0"/>
                </a:effectLst>
                <a:latin typeface="Aharoni" pitchFamily="2" charset="-79"/>
                <a:cs typeface="Aharoni" pitchFamily="2" charset="-79"/>
              </a:rPr>
              <a:t>סקירת מערכות מאוחרת</a:t>
            </a:r>
            <a:endParaRPr lang="he-IL" sz="4000" dirty="0">
              <a:effectLst>
                <a:glow rad="228600">
                  <a:schemeClr val="accent6">
                    <a:satMod val="175000"/>
                    <a:alpha val="40000"/>
                  </a:schemeClr>
                </a:glow>
                <a:reflection blurRad="12700" stA="48000" endA="300" endPos="55000" dir="5400000" sy="-90000" algn="bl" rotWithShape="0"/>
              </a:effectLst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5" name="מציין מיקום תוכן 2"/>
          <p:cNvSpPr>
            <a:spLocks noGrp="1"/>
          </p:cNvSpPr>
          <p:nvPr>
            <p:ph idx="1"/>
          </p:nvPr>
        </p:nvSpPr>
        <p:spPr>
          <a:solidFill>
            <a:srgbClr val="92D050"/>
          </a:solidFill>
        </p:spPr>
        <p:txBody>
          <a:bodyPr>
            <a:normAutofit/>
          </a:bodyPr>
          <a:lstStyle/>
          <a:p>
            <a:pPr algn="ctr">
              <a:buNone/>
            </a:pPr>
            <a:r>
              <a:rPr lang="he-IL" u="sng" dirty="0" smtClean="0">
                <a:latin typeface="Aharoni" pitchFamily="2" charset="-79"/>
                <a:cs typeface="Aharoni" pitchFamily="2" charset="-79"/>
              </a:rPr>
              <a:t>שאלות הכוונה ולימוד</a:t>
            </a:r>
          </a:p>
          <a:p>
            <a:pPr>
              <a:buNone/>
            </a:pPr>
            <a:r>
              <a:rPr lang="he-IL" dirty="0" smtClean="0"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he-IL" dirty="0" smtClean="0"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Aharoni" pitchFamily="2" charset="-79"/>
                <a:cs typeface="Aharoni" pitchFamily="2" charset="-79"/>
              </a:rPr>
              <a:t>שאלה: </a:t>
            </a:r>
            <a:r>
              <a:rPr lang="he-IL" dirty="0" smtClean="0">
                <a:effectLst/>
                <a:latin typeface="Aharoni" pitchFamily="2" charset="-79"/>
                <a:cs typeface="Aharoni" pitchFamily="2" charset="-79"/>
              </a:rPr>
              <a:t>באילו שבועות מבצעים סקירת מערכות מאוחרת?</a:t>
            </a:r>
          </a:p>
          <a:p>
            <a:pPr>
              <a:buNone/>
            </a:pPr>
            <a:r>
              <a:rPr lang="he-IL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haroni" pitchFamily="2" charset="-79"/>
                <a:cs typeface="Aharoni" pitchFamily="2" charset="-79"/>
              </a:rPr>
              <a:t>1. בשבועות </a:t>
            </a:r>
            <a:r>
              <a:rPr lang="he-IL" dirty="0">
                <a:solidFill>
                  <a:schemeClr val="tx1">
                    <a:lumMod val="75000"/>
                    <a:lumOff val="25000"/>
                  </a:schemeClr>
                </a:solidFill>
                <a:latin typeface="Aharoni" pitchFamily="2" charset="-79"/>
                <a:cs typeface="Aharoni" pitchFamily="2" charset="-79"/>
              </a:rPr>
              <a:t>23-24.</a:t>
            </a:r>
          </a:p>
          <a:p>
            <a:pPr>
              <a:buNone/>
            </a:pPr>
            <a:r>
              <a:rPr lang="he-IL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haroni" pitchFamily="2" charset="-79"/>
                <a:cs typeface="Aharoni" pitchFamily="2" charset="-79"/>
              </a:rPr>
              <a:t>2. בשבועות 18-20.</a:t>
            </a:r>
            <a:endParaRPr lang="he-IL" dirty="0">
              <a:solidFill>
                <a:schemeClr val="tx1">
                  <a:lumMod val="75000"/>
                  <a:lumOff val="25000"/>
                </a:schemeClr>
              </a:solidFill>
              <a:latin typeface="Aharoni" pitchFamily="2" charset="-79"/>
              <a:cs typeface="Aharoni" pitchFamily="2" charset="-79"/>
            </a:endParaRPr>
          </a:p>
          <a:p>
            <a:pPr>
              <a:buNone/>
            </a:pPr>
            <a:r>
              <a:rPr lang="he-IL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haroni" pitchFamily="2" charset="-79"/>
                <a:cs typeface="Aharoni" pitchFamily="2" charset="-79"/>
              </a:rPr>
              <a:t>3. בשבועות 21-23.</a:t>
            </a:r>
            <a:endParaRPr lang="he-IL" dirty="0">
              <a:solidFill>
                <a:schemeClr val="tx1">
                  <a:lumMod val="75000"/>
                  <a:lumOff val="25000"/>
                </a:schemeClr>
              </a:solidFill>
              <a:latin typeface="Aharoni" pitchFamily="2" charset="-79"/>
              <a:cs typeface="Aharoni" pitchFamily="2" charset="-79"/>
            </a:endParaRPr>
          </a:p>
          <a:p>
            <a:pPr>
              <a:buNone/>
            </a:pPr>
            <a:r>
              <a:rPr lang="he-IL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haroni" pitchFamily="2" charset="-79"/>
                <a:cs typeface="Aharoni" pitchFamily="2" charset="-79"/>
              </a:rPr>
              <a:t>4. בשבועות 20-22.</a:t>
            </a:r>
            <a:endParaRPr lang="he-IL" dirty="0">
              <a:solidFill>
                <a:schemeClr val="tx1">
                  <a:lumMod val="75000"/>
                  <a:lumOff val="25000"/>
                </a:schemeClr>
              </a:solidFill>
              <a:latin typeface="Aharoni" pitchFamily="2" charset="-79"/>
              <a:cs typeface="Aharoni" pitchFamily="2" charset="-79"/>
            </a:endParaRPr>
          </a:p>
          <a:p>
            <a:pPr>
              <a:buNone/>
            </a:pPr>
            <a:endParaRPr lang="he-IL" u="sng" dirty="0"/>
          </a:p>
        </p:txBody>
      </p:sp>
    </p:spTree>
    <p:custDataLst>
      <p:tags r:id="rId1"/>
    </p:custDataLst>
  </p:cSld>
  <p:clrMapOvr>
    <a:masterClrMapping/>
  </p:clrMapOvr>
  <p:transition advTm="20061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מציין מיקום תוכן 2"/>
          <p:cNvSpPr txBox="1">
            <a:spLocks/>
          </p:cNvSpPr>
          <p:nvPr/>
        </p:nvSpPr>
        <p:spPr>
          <a:xfrm>
            <a:off x="609600" y="1752601"/>
            <a:ext cx="8229600" cy="1180727"/>
          </a:xfrm>
          <a:prstGeom prst="rect">
            <a:avLst/>
          </a:prstGeom>
          <a:solidFill>
            <a:srgbClr val="92D050"/>
          </a:solidFill>
        </p:spPr>
        <p:txBody>
          <a:bodyPr vert="horz" lIns="91440" tIns="45720" rIns="91440" bIns="45720" rtlCol="1">
            <a:normAutofit fontScale="40000" lnSpcReduction="20000"/>
          </a:bodyPr>
          <a:lstStyle/>
          <a:p>
            <a:r>
              <a:rPr kumimoji="0" lang="he-IL" sz="8000" b="0" i="0" u="none" strike="noStrike" kern="1200" cap="none" spc="0" normalizeH="0" baseline="0" noProof="0" dirty="0" smtClean="0">
                <a:ln>
                  <a:noFill/>
                </a:ln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uLnTx/>
                <a:uFillTx/>
                <a:latin typeface="Aharoni" pitchFamily="2" charset="-79"/>
                <a:ea typeface="+mn-ea"/>
                <a:cs typeface="Aharoni" pitchFamily="2" charset="-79"/>
              </a:rPr>
              <a:t>תשובה: </a:t>
            </a:r>
            <a:r>
              <a:rPr lang="he-IL" sz="8000" dirty="0" smtClean="0">
                <a:effectLst/>
                <a:latin typeface="Aharoni" pitchFamily="2" charset="-79"/>
                <a:cs typeface="Aharoni" pitchFamily="2" charset="-79"/>
              </a:rPr>
              <a:t>סקירת מערכות מאוחרת מבצעים בשבועות 21-23.</a:t>
            </a:r>
          </a:p>
          <a:p>
            <a:pPr marL="342900" marR="0" lvl="0" indent="-34290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he-IL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haroni" pitchFamily="2" charset="-79"/>
                <a:ea typeface="+mn-ea"/>
                <a:cs typeface="Aharoni" pitchFamily="2" charset="-79"/>
              </a:rPr>
              <a:t>. </a:t>
            </a:r>
          </a:p>
          <a:p>
            <a:pPr marL="342900" marR="0" lvl="0" indent="-34290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he-IL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haroni" pitchFamily="2" charset="-79"/>
              <a:ea typeface="+mn-ea"/>
              <a:cs typeface="Aharoni" pitchFamily="2" charset="-79"/>
            </a:endParaRPr>
          </a:p>
        </p:txBody>
      </p:sp>
      <p:sp>
        <p:nvSpPr>
          <p:cNvPr id="5" name="כותרת 1"/>
          <p:cNvSpPr txBox="1">
            <a:spLocks/>
          </p:cNvSpPr>
          <p:nvPr/>
        </p:nvSpPr>
        <p:spPr>
          <a:xfrm>
            <a:off x="609600" y="4270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4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reflection blurRad="12700" stA="48000" endA="300" endPos="55000" dir="5400000" sy="-90000" algn="bl" rotWithShape="0"/>
                </a:effectLst>
                <a:uLnTx/>
                <a:uFillTx/>
                <a:latin typeface="Aharoni" pitchFamily="2" charset="-79"/>
                <a:ea typeface="+mj-ea"/>
                <a:cs typeface="Aharoni" pitchFamily="2" charset="-79"/>
              </a:rPr>
              <a:t>סקירת מערכות מאוחרת</a:t>
            </a:r>
            <a:endParaRPr kumimoji="0" lang="he-IL" sz="4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glow rad="228600">
                  <a:schemeClr val="accent6">
                    <a:satMod val="175000"/>
                    <a:alpha val="40000"/>
                  </a:schemeClr>
                </a:glow>
                <a:reflection blurRad="12700" stA="48000" endA="300" endPos="55000" dir="5400000" sy="-9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35842" name="AutoShape 2" descr="data:image/jpeg;base64,/9j/4AAQSkZJRgABAQAAAQABAAD/2wBDAAkGBwgHBgkIBwgKCgkLDRYPDQwMDRsUFRAWIB0iIiAdHx8kKDQsJCYxJx8fLT0tMTU3Ojo6Iys/RD84QzQ5Ojf/2wBDAQoKCg0MDRoPDxo3JR8lNzc3Nzc3Nzc3Nzc3Nzc3Nzc3Nzc3Nzc3Nzc3Nzc3Nzc3Nzc3Nzc3Nzc3Nzc3Nzc3Nzf/wAARCADAAOMDASIAAhEBAxEB/8QAGwAAAgMBAQEAAAAAAAAAAAAABAUAAwYCAQf/xAA3EAACAgICAgEDAgMFCAMBAAABAgADBBESIQUxQRMiUWGBBhRxIzKRkqEVM0NTYnKCsSRCwdH/xAAZAQADAQEBAAAAAAAAAAAAAAACAwQBAAX/xAAkEQACAgICAgIDAQEAAAAAAAAAAQIRAyESMRNBIlEUMmEEQv/aAAwDAQACEQMRAD8A+HSSSTjiGSQyTjjyeyAbMJqpDL6mNpGqNlFeuQ5eoaqVuukQf4Tj+UJOljbx/jjocgYuc0t2Nx423Qs/lfnj/pPUxhyH2j9xNIMFB0wnR8bW3amI84/wCyjFrIHKms/+IhBxaAv3Y9e/+0Q1MVq+lG5Z/LMy+tmLeT+jVjpdCs4+Pr/cVdf9AnBop/5Nf+QRiaOO1I9yl6tb1NU39mOFegBqKj6qrH/iJW2Mg7Faf5YQ4YGeciPcYpMW4otwXxEOrsSlv6oIwNXjbF6xqFY/HARRoN2ZdVr2CIMk3tMKNdUGP46njyXHpI/RBB2xKB/wK/8AIJfj5TVdb6ndz/W6QQFKSfYfGL9Cy7Ho+Kqx/wCMCuoT4Rf8I3fFYdnZgt1DDsLGxn/RUofwFw8est91akfqIxXGxz/wK/8AIIEm0P4jHE4sBzb/AFmTkzYJVVFDV4yn/cV/5BIi4p90Vkf9kKyEqK6UQJVCE76gqTYTjRVkUUk7WpB+nGeUPQh0+NUw/VRJb9zEAyymgPoERnKl2BVvoAtoDWMUUBSehxkjj+TEkzyHeMykk6rUE9yWLo9SqyOtHPuSTcg9zTDutdmM8avagQGpeTAR74+kkDqIySofijbOsTGLsOtR5i4/Eetz3BxddxilIH7yGeSy+GOihaAezOzUvojQhZrVVBI1BbbKw3RJiU2xlIpZOB2h6/E7U8hogTwKHbezCKaAx9zW6R1AdqK3sQG6vi2x6/Eevhj/APkXZ1P0hubCVmSiK761Zdj3AbEIjlK1upJHsQG6rQlEZbEyjoW8uJM9VteiZLF7nHe+hHCAhQzDYMsqses71K8W1VYcvUPc1WjoiAxiPKXez9YfXip9JmfX9IvrK1Ho7/eFc2ev7T+0VK7GKhZfQLMghRoGRsS6nsA6l1dgquP1V331+kYHIqsq0Ibk0Copieq0gnlvqW5H03Ta+9SW1kMWr9H4g2jvRELsHopH2t6l6WHYlbrxPvc8UbMJgJ0MVtTiNyQPg34Mkyg+TM9UQG77ntrbPWpXuSWUQXo8knoG/U7SpmI6m2dVndLacdzTeJPJR318zNCplce5p/DtWqKPmTZ6opwJ8tmmwwCvroCFHii7aB1Xcahx0JVbY1h+4nU81q2ejdFlt9l5PDpPzIlexpVHcqFmhxHqWcrrV4oND8zarozs8ctV60fzL8LISxuB+0wX6NgOy25yrLXcGb2JzSaOuh7YdJ1FeXWbAe4RXkm70su+hWV27d/iLT4sJ7Ms7W4lh6JrPvUoyb0ddoe/maW2hGJCoCP1gOZ4yq1DxTi0pjkjexUoP0ZzWxORWQdahNtLU2lG/bc7CdbAj1IRxAfp8n16M71ZX62whL0/cDLRUwXajc5yNUQOu4b/AF+Yfj3IQAOj+sBtq+7kv7yr6hQ79Gc1ZidDG9AWHJR/UT2qkDsGCDKLL9x3La8viNaBguLCUkwsVD0x7EqCVMxDzg3cgZZi1Lc33wdo3TKLqK2/u+4M1DVmaOvxtKfeGJg2XQh2B7E5ZF0a8YnDNqSEFBuSM5IDiZCeT2eqNnQlx5wTh18j2NxzTiLx2RqLcPihHIxj/PKqlR2ZPNtvRVjSS2c5FSIPXc9wCUcHvW5SzvcdcT3GGJiOAC0XJ0thxVvQ7osH0+zK779AgGc1Jpfchx+ZktJMqt0cY9/1LP7Q/aI7xQ91f2DqKaMIl9Adbmq8TQtVXfba9RWaSS0HjTYoyarU/f8AMDFTvYAwmizVFutDuDLQAO1gRyaCcdlONRpfsaXlGJ1PdKBrRH9Jdi8eem+IEpPsJIosT6GuQ9/ieXoAnIiH3rX7Y/0izJuVwQD6/E6Ls5mc8mgYPZ8r6gdBYpv4hXld7K/BPuL6Gatvpnvc9CP6kknUg1aywnShkPvYneKfgy9kXW4DdBpWA21AjYGjKjQrr2Bv8xiygH1/XcHtr4nknYhKQLiKrsYoftMrAsHxGrIWG4OaiPUYpi3DYKtxXpgRCsfJCjYlb176IlDUsp2s3TMtxH1OenEBjCq3x79cjozLC5h0epdTksp9xbxfQxZfs0D+PpLE/VkioZz6/vSQfHILnEx0to1y7nHBvZEtrQfjuelJnmJbL1Vm6QRn47xr2uOY9ynxdX3DYmmxtIAQO5JlyOOkWYsaltlaYFVXobMsA0wGhOrH+/3PKV5WAyZtlKQTTWSPXcKSjQ7E4pP9p3CCeiYmUhiSLMSgE71HmJR+PmLMABtAzRYdYKiS5G7GR6K0wV5diFr4+tl6US9azyH4hSjS63BirBlNoznkPHqnarFgr0exozW5VS8DuIHp1YdDrc22tBR2hfebGHEA6ivKU0n7+tzYFMejH5vrcwHmPINleQKU6KqY/DcmBN0jjJQXgr7MRXBqcnTf/U6mlx6lSs2OeTf+pn89C9zvr5lmN7onyL2H0gsoIPuWkuBr8QXxVm00Yy48vQ3Mlp7CjtFQYMu37b5lNpGiBCjjto66gVylDo9TFTZrtFlNlfAI47M8+lxbl/pBkcN18woWF04kfcPX6wmqBTsMqwasmrYHcHu8Qyg6hGBkGtwQf6iOq3W9Nn3ESnKLGKMZGJyfG2od6gT02J7U/tPoN+IjrvQMBs8ZWw7WNh/o+xcsH0Ynkf1kmmfxS8jpZI3zxA8TMNsFdGd0DlZrUrpIdgsdYmCNK6SqcuPZJCPJ6PcNeA2I4x7Ps77gf0Si71OaXKvoGSy+WyuPx0MU+5iTCEHD1K6qWYAgQgqBo/iIb9DkWUN3sgy8NuDo6j1OuZ569CA0HdDfx/WiZrPForgdzJeOYHQP+k1njhxUdySf7B/8jG6sL2JQ1qjrc7vZtagbEKDv3Ok/oXFX2e5Vo+noHcSZFoUH/wDYXlXa2NxD5q8ik8fgQYLlIb+qF3m/LWt/8ajsnozO1Iare/ZM7qyLA7WMuwT7l2NW194JXrc9KMVCJM3yYzDKMfodxBnfaG/Wa18dK8bZ1vUyvkdbaZids7KtFfiF5GaKhAw0Ov1iHwj6sK6j7TKu5ubs7H0HVYwK+v3gnkMBePruXYmQV6PcKyULry9jUmtxkOpNGSycG2j+0A6ntDCw9R1nEGgow7mfT+yt7B1+ZVGXJCJLiw4VWVnkPX5hNWRZX2P9J7QOdYIb/GV2rwJIG4D32H0MafIcumGofW62L+szq2Ajv3CasgprR/aLlj+g1IctXWDrY/wkik5bk/3TJB4MLkj51i1EMG+Jq/DhGVV33EddlaDhobHzJTl2VXBkJABnp5E5nnY2oGmzQEUrqAUpxcEy/HyRnDkx7HuWGkAbHepMrSplL+W0PKK62xxxgmQvFjKKcv8Al6iWb+gM9N5vTlqJ4tOxjejwMd7EJrXn9w9wXHsAYhoWjqvzqbI5BWLY1LA//s0njfIFgNmZbnsjjownHvatupPkhy2MTNg+WG+ZS+TsdGJ68osAO5cjE/PUncd7DVHdzFu4rzKPq8uWozc7XUDtHvQhw0zmZa7EtxrCVXkv4luLmY9euQKt8giOyvI61BMzxiluehuVLInpiXCugfI8gprYb+Jm8qzlyMZ+UqFNQ+DqJWBtYIoJYyjFFJWhOSTboP8ABqofm3qaJnDVmJ6MOyitRx1Daw4He9ReSm7DhaVEFxrfqM8fNQ1AOYotClT1qB1LkZlhrxt8R0SJjgpG8qGGfejuQjfMX2VLYN/IhFvi7qR/aK29e4MKr1Y8FLQo0lpmSv2EYajeuULerY0FMCxGP1eLrxaOUYa+IM3TsKKtCyzHYL0upxTU4I+f1MY2lT62Z3impgVtGoPM2tnKUbUbsXckINdG+mMkHkzaPmFil3HGFVYxKAme4lfIb2I0pp2o/E9Kc60efCF7KMdXpYOh0Ydj2WkMCNhhoTngF9jqd02hLAPiJk7HxVFq4jWODYd/pG2NiKqaMHosTfsRnQVsA7k2STHxihVm45pfkg2JUluzptzQ3Y/KvtdiKMrxzKOdYnRmnpmyi1tFYJT7lJ1DMW3l3vRioWsh4N7HxCKrFPfQmyiCmP6XHsw2qxWGt6iPGyQFAY9fmGV3rvoiTyhscpDUFd6HZleQAlZ/MrS5UXZEoybw/sgCLS2E3oGtyFqJ2YHf5EHZGzqBeSyPv0vrfuLxZrZ3K4YlViJTonkLWv277/RZ1/DVC25bWWDpYHlXkHrsnrUP8U/8tX10WOzHyVQpCVTmaPJCHoCBuNQf+ZLH3uevkCulrLD6EmUWh7kgTOsAUIDoudTT/wALDExKx9QLvXzM54jFrzb2yMltd9Dcv8y4w9Chv3hTXL4IyOvkx75jNouuJUroep74WrEb7rOP7zLJZXYg+o5BPzC2rFVH1Kryw/AgPFS42ap+w7+LVxktrOLx5/8ATFleaoHFumjT+H8ei+76mWwOvgmLv4oXHqyT/LAdn4hQq+DMlpci+l1s9kanVtAY/Y2jM7i5rowBOo9xstGQbPcOUHEyMk+yz+Xce7DJLhcCNgdSRdsOkfPfHXaYAmaCtlROpjEcodiMKvJNx0xnp5MTbtHm4sqiqY8tu1sblBck9GA15H1BsGX1MT7i+NDeV7QyxrSGGz1HOJkfk+ogT2CIXTYR+hiJxsdCVGqx72ZdexDcepLOm+ZnMDKZTr3HNOUUIOwDIskWuimMrPc/+HPrsXpGmmfzfD5+Ls8Cyj8TeePyhaArnR/MMv8ApuhVgOX/ALgxzzhpnOCZ8pry7an42Ag/gxljZPPRBj3zHi8a/kzoAfyJlMvDsxH3S5KSqM45OhTUojv+aOtblFt5bczzeTNR4uZW/nKkB72YxYHYHmXsYZrHcWZOQtK/3u4uzPNWXE8Oh+YssussbbsSZVjwutk0869Ggx3W1ubdn4jCpj1EXjrOu45pbY1AyRoPG7QZVeFI5dzrItF1ZDDUoI1K7XPEgfMSo2xzei2i81d17BhNOJk+VuGwQg9mD+NoV2Bs9TVUZuPiUhUA9fEXllx6ChG+xP5DDrpCoq/pAx9SkbDbX8RhfYcvILN6PxOr8RTVsCYpV2E4/Qopy7UZuB1+kM8dQPIZBNzDiPzAvpFLGDr1+ZzVZdVafpk9xjXdC0/so83iDFyTwPRMFozGrIDb/aWeStse37zswA/6x8FcUmJlKpOjQ1+RHASRCHIGtmSd4om+WQhnonTJodTnUtPPLabTW36RnTcG7BieG4OydRc1objk7oeY+yBD602N67gOISpAYRrWVVAT/pIpsugjqgMhhtVhI/WBHMrrb7q7B/US+nMx2IIcd/ETJMamOsC9h1vqO6L2sUAnevmZVc2pdcSDD8bywrUb7AkuTG36GxkhtnUtYpYTK+SOmZGH+Ij9fKpZ0WESeaurcFgYWFNOmdNqjI+TwjZyZZnbENbFT7mpvygAw9xJfjm19jqevhk12eXmin0L5IaMA/MJqwU1GvIkKWNsGw2IMc49pAlCYyJ61LlXXqIk1IohFxDVuB6M9IVh1A9kSyuwiKaHKRZ9R6j1uF4l/wBQjl7lAC2Lo+/0gpL1WlQeoNcjb4mnoI2OI/eGqdjRG4kwLzocjHFV41sSacWmURdnpxa3BLAcon8hV9MniAP6TQUYl2Q3QKg/JlWf46uip2tbZ1BjkSdHSjowOSWaw7+II5O+o1sVTkvsfaT1B8jH0eh1PRjJEMoi3m8kvNffqSM0LoFtoBY8T/SDMhB0Rox54zDXKwvqLYCy9EfiC5eLsnQ/eap06BcLViviYz8PSbLB11AmBUkH3H/8PVAkk/E7LKonYo3I0OL4VrqwV1uQ4NmPevNdqphGH5YYtvAna/mO/JafFW8AcWX2J5UsklKn0emoprQBxxMlRyVd69SuzwGPcvKv7T+kS5V5psJrPzInmsmv03ULxz7iwecfY1Pg7qh0A36wO+i6jYcESyr+JLuOjowbM821uwVE6McieznKFAV2S9LdMZVk5ZsrIG5VbkLYxJHuRE5/GhKVFLsS230BE9HY7nHP4EIyqwkEr+9vtjl9iXphFakz0txPqdptBthOmWtwSW1BsKiv6v6Sylg51B9jep4vKtg6/E1o5OhgapS4IMZY3C+oMPZnd2IAhJiee6G8bVoV1WlTPHctfsyu4FbDr4MnLdin8xlexd+hnUW0OEb+MsIbdi8hBfGY5cA6jhMO59LWOKn8STJJdFMEw/8A2nayfToUL+T+IFlUm0E2WM5/A9RlieKppTnl2618A+4B5n+IsXAR68OpOf5buTRVv4Ia9L5Gb8lgugL8Ag+NxW7ll46/eE5Pkb89ybmPH4Uep3Vhvdrgp1PQjcV8iV7ehd9OSOh47XRYA/1km+VA+NmV8BlV4+cBcxWtwVJ+P3jvMxeLFV7U9j+kyQ9zY4OVTneMVk2LaRpwfj8aMfni0+SEYHyXFiLNxzW4J+fiF+Od6gSp0CJPJEMhI+JRh3AprrY/WZuUTdRkMXZm73uaDxPmeXjDhXjtfX6zNJYCB33L6yQQ3r8dRE4KSpj4zadhGaS7HXX6QJa3dtDeoa7i5ex3DsXCf6Ifjsfmdy4oLjbFZx3TWwf6yHEss9AmOX48dNrcoNqU+iP8YKmznBCZqvpNphDqGpFWyex8SrIsFz9ACU38UrOj3Gd9gL4gvk8hHOl6gePfVX3vuB5dnKw6MHBMqjj+JLLL8jQrmCxOK+pwd/tF2Lboxgr8hFyjxDjLkdcQZAWXr2J53OlbR7ghh3i7uD6PzGuQ/wBv7RGinopG+OeVP3g7AiMi3Y+D1QsyK2c7CwR/sddxxfobEVZA5P1GQdi5Ktmk8NmIiAMfiPv9pIiEoOZ1MJilkI6jmnLZU02hJsuFN2Px5NbDPIZmblMwDcEPxEmVi1VLzutBPzLMryBAJZjv8TO5ucbXPfUdixPpC8uRLsNbKprfVYJjHF8jawUKwqH5HszK/XC9iQ5tgH29frKHhsnWejcBsdht32x9nckw389kf8wyQPxv6F+V/D//2Q=="/>
          <p:cNvSpPr>
            <a:spLocks noChangeAspect="1" noChangeArrowheads="1"/>
          </p:cNvSpPr>
          <p:nvPr/>
        </p:nvSpPr>
        <p:spPr bwMode="auto">
          <a:xfrm>
            <a:off x="-61913" y="-136525"/>
            <a:ext cx="304801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e-IL"/>
          </a:p>
        </p:txBody>
      </p:sp>
      <p:sp>
        <p:nvSpPr>
          <p:cNvPr id="35844" name="AutoShape 4" descr="data:image/jpeg;base64,/9j/4AAQSkZJRgABAQAAAQABAAD/2wBDAAkGBwgHBgkIBwgKCgkLDRYPDQwMDRsUFRAWIB0iIiAdHx8kKDQsJCYxJx8fLT0tMTU3Ojo6Iys/RD84QzQ5Ojf/2wBDAQoKCg0MDRoPDxo3JR8lNzc3Nzc3Nzc3Nzc3Nzc3Nzc3Nzc3Nzc3Nzc3Nzc3Nzc3Nzc3Nzc3Nzc3Nzc3Nzc3Nzf/wAARCADAAOMDASIAAhEBAxEB/8QAGwAAAgMBAQEAAAAAAAAAAAAABAUAAwYCAQf/xAA3EAACAgICAgEDAgMFCAMBAAABAgADBBESIQUxQRMiUWGBBhRxIzKRkqEVM0NTYnKCsSRCwdH/xAAZAQADAQEBAAAAAAAAAAAAAAACAwQBAAX/xAAkEQACAgICAgIDAQEAAAAAAAAAAQIRAyESMRNBIlEUMmEEQv/aAAwDAQACEQMRAD8A+HSSSTjiGSQyTjjyeyAbMJqpDL6mNpGqNlFeuQ5eoaqVuukQf4Tj+UJOljbx/jjocgYuc0t2Nx423Qs/lfnj/pPUxhyH2j9xNIMFB0wnR8bW3amI84/wCyjFrIHKms/+IhBxaAv3Y9e/+0Q1MVq+lG5Z/LMy+tmLeT+jVjpdCs4+Pr/cVdf9AnBop/5Nf+QRiaOO1I9yl6tb1NU39mOFegBqKj6qrH/iJW2Mg7Faf5YQ4YGeciPcYpMW4otwXxEOrsSlv6oIwNXjbF6xqFY/HARRoN2ZdVr2CIMk3tMKNdUGP46njyXHpI/RBB2xKB/wK/8AIJfj5TVdb6ndz/W6QQFKSfYfGL9Cy7Ho+Kqx/wCMCuoT4Rf8I3fFYdnZgt1DDsLGxn/RUofwFw8est91akfqIxXGxz/wK/8AIIEm0P4jHE4sBzb/AFmTkzYJVVFDV4yn/cV/5BIi4p90Vkf9kKyEqK6UQJVCE76gqTYTjRVkUUk7WpB+nGeUPQh0+NUw/VRJb9zEAyymgPoERnKl2BVvoAtoDWMUUBSehxkjj+TEkzyHeMykk6rUE9yWLo9SqyOtHPuSTcg9zTDutdmM8avagQGpeTAR74+kkDqIySofijbOsTGLsOtR5i4/Eetz3BxddxilIH7yGeSy+GOihaAezOzUvojQhZrVVBI1BbbKw3RJiU2xlIpZOB2h6/E7U8hogTwKHbezCKaAx9zW6R1AdqK3sQG6vi2x6/Eevhj/APkXZ1P0hubCVmSiK761Zdj3AbEIjlK1upJHsQG6rQlEZbEyjoW8uJM9VteiZLF7nHe+hHCAhQzDYMsqses71K8W1VYcvUPc1WjoiAxiPKXez9YfXip9JmfX9IvrK1Ho7/eFc2ev7T+0VK7GKhZfQLMghRoGRsS6nsA6l1dgquP1V331+kYHIqsq0Ibk0Copieq0gnlvqW5H03Ta+9SW1kMWr9H4g2jvRELsHopH2t6l6WHYlbrxPvc8UbMJgJ0MVtTiNyQPg34Mkyg+TM9UQG77ntrbPWpXuSWUQXo8knoG/U7SpmI6m2dVndLacdzTeJPJR318zNCplce5p/DtWqKPmTZ6opwJ8tmmwwCvroCFHii7aB1Xcahx0JVbY1h+4nU81q2ejdFlt9l5PDpPzIlexpVHcqFmhxHqWcrrV4oND8zarozs8ctV60fzL8LISxuB+0wX6NgOy25yrLXcGb2JzSaOuh7YdJ1FeXWbAe4RXkm70su+hWV27d/iLT4sJ7Ms7W4lh6JrPvUoyb0ddoe/maW2hGJCoCP1gOZ4yq1DxTi0pjkjexUoP0ZzWxORWQdahNtLU2lG/bc7CdbAj1IRxAfp8n16M71ZX62whL0/cDLRUwXajc5yNUQOu4b/AF+Yfj3IQAOj+sBtq+7kv7yr6hQ79Gc1ZidDG9AWHJR/UT2qkDsGCDKLL9x3La8viNaBguLCUkwsVD0x7EqCVMxDzg3cgZZi1Lc33wdo3TKLqK2/u+4M1DVmaOvxtKfeGJg2XQh2B7E5ZF0a8YnDNqSEFBuSM5IDiZCeT2eqNnQlx5wTh18j2NxzTiLx2RqLcPihHIxj/PKqlR2ZPNtvRVjSS2c5FSIPXc9wCUcHvW5SzvcdcT3GGJiOAC0XJ0thxVvQ7osH0+zK779AgGc1Jpfchx+ZktJMqt0cY9/1LP7Q/aI7xQ91f2DqKaMIl9Adbmq8TQtVXfba9RWaSS0HjTYoyarU/f8AMDFTvYAwmizVFutDuDLQAO1gRyaCcdlONRpfsaXlGJ1PdKBrRH9Jdi8eem+IEpPsJIosT6GuQ9/ieXoAnIiH3rX7Y/0izJuVwQD6/E6Ls5mc8mgYPZ8r6gdBYpv4hXld7K/BPuL6Gatvpnvc9CP6kknUg1aywnShkPvYneKfgy9kXW4DdBpWA21AjYGjKjQrr2Bv8xiygH1/XcHtr4nknYhKQLiKrsYoftMrAsHxGrIWG4OaiPUYpi3DYKtxXpgRCsfJCjYlb176IlDUsp2s3TMtxH1OenEBjCq3x79cjozLC5h0epdTksp9xbxfQxZfs0D+PpLE/VkioZz6/vSQfHILnEx0to1y7nHBvZEtrQfjuelJnmJbL1Vm6QRn47xr2uOY9ynxdX3DYmmxtIAQO5JlyOOkWYsaltlaYFVXobMsA0wGhOrH+/3PKV5WAyZtlKQTTWSPXcKSjQ7E4pP9p3CCeiYmUhiSLMSgE71HmJR+PmLMABtAzRYdYKiS5G7GR6K0wV5diFr4+tl6US9azyH4hSjS63BirBlNoznkPHqnarFgr0exozW5VS8DuIHp1YdDrc22tBR2hfebGHEA6ivKU0n7+tzYFMejH5vrcwHmPINleQKU6KqY/DcmBN0jjJQXgr7MRXBqcnTf/U6mlx6lSs2OeTf+pn89C9zvr5lmN7onyL2H0gsoIPuWkuBr8QXxVm00Yy48vQ3Mlp7CjtFQYMu37b5lNpGiBCjjto66gVylDo9TFTZrtFlNlfAI47M8+lxbl/pBkcN18woWF04kfcPX6wmqBTsMqwasmrYHcHu8Qyg6hGBkGtwQf6iOq3W9Nn3ESnKLGKMZGJyfG2od6gT02J7U/tPoN+IjrvQMBs8ZWw7WNh/o+xcsH0Ynkf1kmmfxS8jpZI3zxA8TMNsFdGd0DlZrUrpIdgsdYmCNK6SqcuPZJCPJ6PcNeA2I4x7Ps77gf0Si71OaXKvoGSy+WyuPx0MU+5iTCEHD1K6qWYAgQgqBo/iIb9DkWUN3sgy8NuDo6j1OuZ569CA0HdDfx/WiZrPForgdzJeOYHQP+k1njhxUdySf7B/8jG6sL2JQ1qjrc7vZtagbEKDv3Ok/oXFX2e5Vo+noHcSZFoUH/wDYXlXa2NxD5q8ik8fgQYLlIb+qF3m/LWt/8ajsnozO1Iare/ZM7qyLA7WMuwT7l2NW194JXrc9KMVCJM3yYzDKMfodxBnfaG/Wa18dK8bZ1vUyvkdbaZids7KtFfiF5GaKhAw0Ov1iHwj6sK6j7TKu5ubs7H0HVYwK+v3gnkMBePruXYmQV6PcKyULry9jUmtxkOpNGSycG2j+0A6ntDCw9R1nEGgow7mfT+yt7B1+ZVGXJCJLiw4VWVnkPX5hNWRZX2P9J7QOdYIb/GV2rwJIG4D32H0MafIcumGofW62L+szq2Ajv3CasgprR/aLlj+g1IctXWDrY/wkik5bk/3TJB4MLkj51i1EMG+Jq/DhGVV33EddlaDhobHzJTl2VXBkJABnp5E5nnY2oGmzQEUrqAUpxcEy/HyRnDkx7HuWGkAbHepMrSplL+W0PKK62xxxgmQvFjKKcv8Al6iWb+gM9N5vTlqJ4tOxjejwMd7EJrXn9w9wXHsAYhoWjqvzqbI5BWLY1LA//s0njfIFgNmZbnsjjownHvatupPkhy2MTNg+WG+ZS+TsdGJ68osAO5cjE/PUncd7DVHdzFu4rzKPq8uWozc7XUDtHvQhw0zmZa7EtxrCVXkv4luLmY9euQKt8giOyvI61BMzxiluehuVLInpiXCugfI8gprYb+Jm8qzlyMZ+UqFNQ+DqJWBtYIoJYyjFFJWhOSTboP8ABqofm3qaJnDVmJ6MOyitRx1Daw4He9ReSm7DhaVEFxrfqM8fNQ1AOYotClT1qB1LkZlhrxt8R0SJjgpG8qGGfejuQjfMX2VLYN/IhFvi7qR/aK29e4MKr1Y8FLQo0lpmSv2EYajeuULerY0FMCxGP1eLrxaOUYa+IM3TsKKtCyzHYL0upxTU4I+f1MY2lT62Z3impgVtGoPM2tnKUbUbsXckINdG+mMkHkzaPmFil3HGFVYxKAme4lfIb2I0pp2o/E9Kc60efCF7KMdXpYOh0Ydj2WkMCNhhoTngF9jqd02hLAPiJk7HxVFq4jWODYd/pG2NiKqaMHosTfsRnQVsA7k2STHxihVm45pfkg2JUluzptzQ3Y/KvtdiKMrxzKOdYnRmnpmyi1tFYJT7lJ1DMW3l3vRioWsh4N7HxCKrFPfQmyiCmP6XHsw2qxWGt6iPGyQFAY9fmGV3rvoiTyhscpDUFd6HZleQAlZ/MrS5UXZEoybw/sgCLS2E3oGtyFqJ2YHf5EHZGzqBeSyPv0vrfuLxZrZ3K4YlViJTonkLWv277/RZ1/DVC25bWWDpYHlXkHrsnrUP8U/8tX10WOzHyVQpCVTmaPJCHoCBuNQf+ZLH3uevkCulrLD6EmUWh7kgTOsAUIDoudTT/wALDExKx9QLvXzM54jFrzb2yMltd9Dcv8y4w9Chv3hTXL4IyOvkx75jNouuJUroep74WrEb7rOP7zLJZXYg+o5BPzC2rFVH1Kryw/AgPFS42ap+w7+LVxktrOLx5/8ATFleaoHFumjT+H8ei+76mWwOvgmLv4oXHqyT/LAdn4hQq+DMlpci+l1s9kanVtAY/Y2jM7i5rowBOo9xstGQbPcOUHEyMk+yz+Xce7DJLhcCNgdSRdsOkfPfHXaYAmaCtlROpjEcodiMKvJNx0xnp5MTbtHm4sqiqY8tu1sblBck9GA15H1BsGX1MT7i+NDeV7QyxrSGGz1HOJkfk+ogT2CIXTYR+hiJxsdCVGqx72ZdexDcepLOm+ZnMDKZTr3HNOUUIOwDIskWuimMrPc/+HPrsXpGmmfzfD5+Ls8Cyj8TeePyhaArnR/MMv8ApuhVgOX/ALgxzzhpnOCZ8pry7an42Ag/gxljZPPRBj3zHi8a/kzoAfyJlMvDsxH3S5KSqM45OhTUojv+aOtblFt5bczzeTNR4uZW/nKkB72YxYHYHmXsYZrHcWZOQtK/3u4uzPNWXE8Oh+YssussbbsSZVjwutk0869Ggx3W1ubdn4jCpj1EXjrOu45pbY1AyRoPG7QZVeFI5dzrItF1ZDDUoI1K7XPEgfMSo2xzei2i81d17BhNOJk+VuGwQg9mD+NoV2Bs9TVUZuPiUhUA9fEXllx6ChG+xP5DDrpCoq/pAx9SkbDbX8RhfYcvILN6PxOr8RTVsCYpV2E4/Qopy7UZuB1+kM8dQPIZBNzDiPzAvpFLGDr1+ZzVZdVafpk9xjXdC0/so83iDFyTwPRMFozGrIDb/aWeStse37zswA/6x8FcUmJlKpOjQ1+RHASRCHIGtmSd4om+WQhnonTJodTnUtPPLabTW36RnTcG7BieG4OydRc1objk7oeY+yBD602N67gOISpAYRrWVVAT/pIpsugjqgMhhtVhI/WBHMrrb7q7B/US+nMx2IIcd/ETJMamOsC9h1vqO6L2sUAnevmZVc2pdcSDD8bywrUb7AkuTG36GxkhtnUtYpYTK+SOmZGH+Ij9fKpZ0WESeaurcFgYWFNOmdNqjI+TwjZyZZnbENbFT7mpvygAw9xJfjm19jqevhk12eXmin0L5IaMA/MJqwU1GvIkKWNsGw2IMc49pAlCYyJ61LlXXqIk1IohFxDVuB6M9IVh1A9kSyuwiKaHKRZ9R6j1uF4l/wBQjl7lAC2Lo+/0gpL1WlQeoNcjb4mnoI2OI/eGqdjRG4kwLzocjHFV41sSacWmURdnpxa3BLAcon8hV9MniAP6TQUYl2Q3QKg/JlWf46uip2tbZ1BjkSdHSjowOSWaw7+II5O+o1sVTkvsfaT1B8jH0eh1PRjJEMoi3m8kvNffqSM0LoFtoBY8T/SDMhB0Rox54zDXKwvqLYCy9EfiC5eLsnQ/eap06BcLViviYz8PSbLB11AmBUkH3H/8PVAkk/E7LKonYo3I0OL4VrqwV1uQ4NmPevNdqphGH5YYtvAna/mO/JafFW8AcWX2J5UsklKn0emoprQBxxMlRyVd69SuzwGPcvKv7T+kS5V5psJrPzInmsmv03ULxz7iwecfY1Pg7qh0A36wO+i6jYcESyr+JLuOjowbM821uwVE6McieznKFAV2S9LdMZVk5ZsrIG5VbkLYxJHuRE5/GhKVFLsS230BE9HY7nHP4EIyqwkEr+9vtjl9iXphFakz0txPqdptBthOmWtwSW1BsKiv6v6Sylg51B9jep4vKtg6/E1o5OhgapS4IMZY3C+oMPZnd2IAhJiee6G8bVoV1WlTPHctfsyu4FbDr4MnLdin8xlexd+hnUW0OEb+MsIbdi8hBfGY5cA6jhMO59LWOKn8STJJdFMEw/8A2nayfToUL+T+IFlUm0E2WM5/A9RlieKppTnl2618A+4B5n+IsXAR68OpOf5buTRVv4Ia9L5Gb8lgugL8Ag+NxW7ll46/eE5Pkb89ybmPH4Uep3Vhvdrgp1PQjcV8iV7ehd9OSOh47XRYA/1km+VA+NmV8BlV4+cBcxWtwVJ+P3jvMxeLFV7U9j+kyQ9zY4OVTneMVk2LaRpwfj8aMfni0+SEYHyXFiLNxzW4J+fiF+Od6gSp0CJPJEMhI+JRh3AprrY/WZuUTdRkMXZm73uaDxPmeXjDhXjtfX6zNJYCB33L6yQQ3r8dRE4KSpj4zadhGaS7HXX6QJa3dtDeoa7i5ex3DsXCf6Ifjsfmdy4oLjbFZx3TWwf6yHEss9AmOX48dNrcoNqU+iP8YKmznBCZqvpNphDqGpFWyex8SrIsFz9ACU38UrOj3Gd9gL4gvk8hHOl6gePfVX3vuB5dnKw6MHBMqjj+JLLL8jQrmCxOK+pwd/tF2Lboxgr8hFyjxDjLkdcQZAWXr2J53OlbR7ghh3i7uD6PzGuQ/wBv7RGinopG+OeVP3g7AiMi3Y+D1QsyK2c7CwR/sddxxfobEVZA5P1GQdi5Ktmk8NmIiAMfiPv9pIiEoOZ1MJilkI6jmnLZU02hJsuFN2Px5NbDPIZmblMwDcEPxEmVi1VLzutBPzLMryBAJZjv8TO5ucbXPfUdixPpC8uRLsNbKprfVYJjHF8jawUKwqH5HszK/XC9iQ5tgH29frKHhsnWejcBsdht32x9nckw389kf8wyQPxv6F+V/D//2Q=="/>
          <p:cNvSpPr>
            <a:spLocks noChangeAspect="1" noChangeArrowheads="1"/>
          </p:cNvSpPr>
          <p:nvPr/>
        </p:nvSpPr>
        <p:spPr bwMode="auto">
          <a:xfrm>
            <a:off x="-61913" y="-136525"/>
            <a:ext cx="304801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e-IL"/>
          </a:p>
        </p:txBody>
      </p:sp>
      <p:pic>
        <p:nvPicPr>
          <p:cNvPr id="35846" name="Picture 6" descr="http://2.bp.blogspot.com/_usE6XYJXYYE/SxgWCUm2Q3I/AAAAAAAAABY/1cPh0LU28MU/S760/Womb+To+Bloom.jpg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43808" y="3429000"/>
            <a:ext cx="3600400" cy="30425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custDataLst>
      <p:tags r:id="rId1"/>
    </p:custDataLst>
  </p:cSld>
  <p:clrMapOvr>
    <a:masterClrMapping/>
  </p:clrMapOvr>
  <p:transition advTm="20031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58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animBg="1"/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reflection blurRad="12700" stA="48000" endA="300" endPos="55000" dir="5400000" sy="-90000" algn="bl" rotWithShape="0"/>
                </a:effectLst>
                <a:latin typeface="Aharoni" pitchFamily="2" charset="-79"/>
                <a:cs typeface="Aharoni" pitchFamily="2" charset="-79"/>
              </a:rPr>
              <a:t>סקירת מערכות מאוחרת</a:t>
            </a:r>
            <a:endParaRPr lang="he-IL" dirty="0">
              <a:effectLst>
                <a:glow rad="228600">
                  <a:schemeClr val="accent6">
                    <a:satMod val="175000"/>
                    <a:alpha val="40000"/>
                  </a:schemeClr>
                </a:glow>
                <a:reflection blurRad="12700" stA="48000" endA="300" endPos="55000" dir="5400000" sy="-90000" algn="bl" rotWithShape="0"/>
              </a:effectLst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268960"/>
          </a:xfrm>
          <a:solidFill>
            <a:schemeClr val="tx1"/>
          </a:solidFill>
        </p:spPr>
        <p:txBody>
          <a:bodyPr>
            <a:normAutofit/>
          </a:bodyPr>
          <a:lstStyle/>
          <a:p>
            <a:r>
              <a:rPr lang="he-IL" dirty="0" smtClean="0">
                <a:solidFill>
                  <a:srgbClr val="00B0F0"/>
                </a:solidFill>
                <a:latin typeface="Aharoni" pitchFamily="2" charset="-79"/>
                <a:cs typeface="Aharoni" pitchFamily="2" charset="-79"/>
              </a:rPr>
              <a:t>סקירת מערכות מאוחרת</a:t>
            </a:r>
            <a:r>
              <a:rPr lang="en-US" dirty="0" smtClean="0">
                <a:solidFill>
                  <a:srgbClr val="00B0F0"/>
                </a:solidFill>
                <a:latin typeface="Aharoni" pitchFamily="2" charset="-79"/>
                <a:cs typeface="Aharoni" pitchFamily="2" charset="-79"/>
              </a:rPr>
              <a:t>/</a:t>
            </a:r>
            <a:r>
              <a:rPr lang="he-IL" dirty="0" smtClean="0">
                <a:solidFill>
                  <a:srgbClr val="00B0F0"/>
                </a:solidFill>
                <a:latin typeface="Aharoni" pitchFamily="2" charset="-79"/>
                <a:cs typeface="Aharoni" pitchFamily="2" charset="-79"/>
              </a:rPr>
              <a:t>מורחבת/מכוונת לא מחליפה בדיקות אחרות, כמו לדוגמא: בדיקת אקו-לב עובר או בדיקת מי שפיר.</a:t>
            </a:r>
          </a:p>
          <a:p>
            <a:r>
              <a:rPr lang="he-IL" dirty="0" smtClean="0">
                <a:solidFill>
                  <a:srgbClr val="00B0F0"/>
                </a:solidFill>
                <a:latin typeface="Aharoni" pitchFamily="2" charset="-79"/>
                <a:cs typeface="Aharoni" pitchFamily="2" charset="-79"/>
              </a:rPr>
              <a:t>לאור שינויים החלים במהלך ההיריון חלק מהמערכות לא בשלות מספיק לבדיקה בסקירת המערכות המאוחרת.</a:t>
            </a:r>
          </a:p>
          <a:p>
            <a:pPr>
              <a:buNone/>
            </a:pPr>
            <a:endParaRPr lang="he-IL" dirty="0" smtClean="0">
              <a:solidFill>
                <a:srgbClr val="00B0F0"/>
              </a:solidFill>
            </a:endParaRPr>
          </a:p>
          <a:p>
            <a:endParaRPr lang="he-IL" dirty="0">
              <a:solidFill>
                <a:srgbClr val="00B0F0"/>
              </a:solidFill>
            </a:endParaRPr>
          </a:p>
        </p:txBody>
      </p:sp>
    </p:spTree>
  </p:cSld>
  <p:clrMapOvr>
    <a:masterClrMapping/>
  </p:clrMapOvr>
  <p:transition advTm="20966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solidFill>
            <a:srgbClr val="92D050"/>
          </a:solidFill>
        </p:spPr>
        <p:txBody>
          <a:bodyPr>
            <a:normAutofit/>
          </a:bodyPr>
          <a:lstStyle/>
          <a:p>
            <a:pPr algn="ctr">
              <a:buNone/>
            </a:pPr>
            <a:r>
              <a:rPr lang="he-IL" u="sng" dirty="0" smtClean="0">
                <a:latin typeface="Aharoni" pitchFamily="2" charset="-79"/>
                <a:cs typeface="Aharoni" pitchFamily="2" charset="-79"/>
              </a:rPr>
              <a:t>שאלות הכוונה ולימוד</a:t>
            </a:r>
          </a:p>
          <a:p>
            <a:pPr>
              <a:buNone/>
            </a:pPr>
            <a:r>
              <a:rPr lang="he-IL" dirty="0" smtClean="0"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he-IL" dirty="0" smtClean="0"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Aharoni" pitchFamily="2" charset="-79"/>
                <a:cs typeface="Aharoni" pitchFamily="2" charset="-79"/>
              </a:rPr>
              <a:t>שאלה: </a:t>
            </a:r>
            <a:r>
              <a:rPr lang="he-IL" dirty="0" smtClean="0">
                <a:effectLst/>
                <a:latin typeface="Aharoni" pitchFamily="2" charset="-79"/>
                <a:cs typeface="Aharoni" pitchFamily="2" charset="-79"/>
              </a:rPr>
              <a:t>סקירת מערכות מאוחרת תקינה:</a:t>
            </a:r>
          </a:p>
          <a:p>
            <a:pPr>
              <a:buNone/>
            </a:pPr>
            <a:r>
              <a:rPr lang="he-IL" dirty="0" smtClean="0">
                <a:effectLst/>
                <a:latin typeface="Aharoni" pitchFamily="2" charset="-79"/>
                <a:cs typeface="Aharoni" pitchFamily="2" charset="-79"/>
              </a:rPr>
              <a:t>1</a:t>
            </a:r>
            <a:r>
              <a:rPr lang="he-IL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haroni" pitchFamily="2" charset="-79"/>
                <a:cs typeface="Aharoni" pitchFamily="2" charset="-79"/>
              </a:rPr>
              <a:t>. </a:t>
            </a:r>
            <a:r>
              <a:rPr lang="he-IL" dirty="0">
                <a:solidFill>
                  <a:schemeClr val="tx1">
                    <a:lumMod val="75000"/>
                    <a:lumOff val="25000"/>
                  </a:schemeClr>
                </a:solidFill>
                <a:latin typeface="Aharoni" pitchFamily="2" charset="-79"/>
                <a:cs typeface="Aharoni" pitchFamily="2" charset="-79"/>
              </a:rPr>
              <a:t>מחליפה את בדיקת מי השפיר</a:t>
            </a:r>
            <a:r>
              <a:rPr lang="he-IL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haroni" pitchFamily="2" charset="-79"/>
                <a:cs typeface="Aharoni" pitchFamily="2" charset="-79"/>
              </a:rPr>
              <a:t>.</a:t>
            </a:r>
            <a:endParaRPr lang="he-IL" dirty="0" smtClean="0">
              <a:effectLst/>
              <a:latin typeface="Aharoni" pitchFamily="2" charset="-79"/>
              <a:cs typeface="Aharoni" pitchFamily="2" charset="-79"/>
            </a:endParaRPr>
          </a:p>
          <a:p>
            <a:pPr>
              <a:buNone/>
            </a:pPr>
            <a:r>
              <a:rPr lang="he-IL" dirty="0" smtClean="0">
                <a:effectLst/>
                <a:latin typeface="Aharoni" pitchFamily="2" charset="-79"/>
                <a:cs typeface="Aharoni" pitchFamily="2" charset="-79"/>
              </a:rPr>
              <a:t>2. </a:t>
            </a:r>
            <a:r>
              <a:rPr lang="he-IL" dirty="0">
                <a:solidFill>
                  <a:schemeClr val="tx1">
                    <a:lumMod val="75000"/>
                    <a:lumOff val="25000"/>
                  </a:schemeClr>
                </a:solidFill>
                <a:latin typeface="Aharoni" pitchFamily="2" charset="-79"/>
                <a:cs typeface="Aharoni" pitchFamily="2" charset="-79"/>
              </a:rPr>
              <a:t>מחליפה את בדיקת החלבון העוברי.</a:t>
            </a:r>
            <a:endParaRPr lang="he-IL" dirty="0" smtClean="0">
              <a:effectLst/>
              <a:latin typeface="Aharoni" pitchFamily="2" charset="-79"/>
              <a:cs typeface="Aharoni" pitchFamily="2" charset="-79"/>
            </a:endParaRPr>
          </a:p>
          <a:p>
            <a:pPr>
              <a:buNone/>
            </a:pPr>
            <a:r>
              <a:rPr lang="he-IL" dirty="0" smtClean="0">
                <a:effectLst/>
                <a:latin typeface="Aharoni" pitchFamily="2" charset="-79"/>
                <a:cs typeface="Aharoni" pitchFamily="2" charset="-79"/>
              </a:rPr>
              <a:t>3. </a:t>
            </a:r>
            <a:r>
              <a:rPr lang="he-IL" dirty="0">
                <a:solidFill>
                  <a:schemeClr val="tx1">
                    <a:lumMod val="75000"/>
                    <a:lumOff val="25000"/>
                  </a:schemeClr>
                </a:solidFill>
                <a:latin typeface="Aharoni" pitchFamily="2" charset="-79"/>
                <a:cs typeface="Aharoni" pitchFamily="2" charset="-79"/>
              </a:rPr>
              <a:t>מחליפה </a:t>
            </a:r>
            <a:r>
              <a:rPr lang="he-IL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haroni" pitchFamily="2" charset="-79"/>
                <a:cs typeface="Aharoni" pitchFamily="2" charset="-79"/>
              </a:rPr>
              <a:t>את בדיקת אקו-לב עובר.</a:t>
            </a:r>
            <a:endParaRPr lang="he-IL" dirty="0" smtClean="0">
              <a:effectLst/>
              <a:latin typeface="Aharoni" pitchFamily="2" charset="-79"/>
              <a:cs typeface="Aharoni" pitchFamily="2" charset="-79"/>
            </a:endParaRPr>
          </a:p>
          <a:p>
            <a:pPr>
              <a:buNone/>
            </a:pPr>
            <a:r>
              <a:rPr lang="he-IL" dirty="0" smtClean="0">
                <a:effectLst/>
                <a:latin typeface="Aharoni" pitchFamily="2" charset="-79"/>
                <a:cs typeface="Aharoni" pitchFamily="2" charset="-79"/>
              </a:rPr>
              <a:t>4. </a:t>
            </a:r>
            <a:r>
              <a:rPr lang="he-IL" dirty="0">
                <a:solidFill>
                  <a:schemeClr val="tx1">
                    <a:lumMod val="75000"/>
                    <a:lumOff val="25000"/>
                  </a:schemeClr>
                </a:solidFill>
                <a:latin typeface="Aharoni" pitchFamily="2" charset="-79"/>
                <a:cs typeface="Aharoni" pitchFamily="2" charset="-79"/>
              </a:rPr>
              <a:t>כל התשובות לא נכונות. </a:t>
            </a:r>
            <a:endParaRPr lang="he-IL" u="sng" dirty="0" smtClean="0">
              <a:latin typeface="Aharoni" pitchFamily="2" charset="-79"/>
              <a:cs typeface="Aharoni" pitchFamily="2" charset="-79"/>
            </a:endParaRPr>
          </a:p>
          <a:p>
            <a:pPr>
              <a:buNone/>
            </a:pPr>
            <a:endParaRPr lang="he-IL" u="sng" dirty="0"/>
          </a:p>
        </p:txBody>
      </p:sp>
      <p:sp>
        <p:nvSpPr>
          <p:cNvPr id="4" name="כותרת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he-IL" sz="4000" dirty="0" smtClean="0"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reflection blurRad="12700" stA="48000" endA="300" endPos="55000" dir="5400000" sy="-90000" algn="bl" rotWithShape="0"/>
                </a:effectLst>
                <a:latin typeface="Aharoni" pitchFamily="2" charset="-79"/>
                <a:cs typeface="Aharoni" pitchFamily="2" charset="-79"/>
              </a:rPr>
              <a:t>סקירת מערכות מאוחרת</a:t>
            </a:r>
            <a:endParaRPr lang="he-IL" sz="4000" dirty="0">
              <a:effectLst>
                <a:glow rad="228600">
                  <a:schemeClr val="accent6">
                    <a:satMod val="175000"/>
                    <a:alpha val="40000"/>
                  </a:schemeClr>
                </a:glow>
                <a:reflection blurRad="12700" stA="48000" endA="300" endPos="55000" dir="5400000" sy="-90000" algn="bl" rotWithShape="0"/>
              </a:effectLst>
              <a:latin typeface="Aharoni" pitchFamily="2" charset="-79"/>
              <a:cs typeface="Aharoni" pitchFamily="2" charset="-79"/>
            </a:endParaRPr>
          </a:p>
        </p:txBody>
      </p:sp>
    </p:spTree>
    <p:custDataLst>
      <p:tags r:id="rId1"/>
    </p:custDataLst>
  </p:cSld>
  <p:clrMapOvr>
    <a:masterClrMapping/>
  </p:clrMapOvr>
  <p:transition advTm="22293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1180727"/>
          </a:xfrm>
          <a:solidFill>
            <a:srgbClr val="92D050"/>
          </a:solidFill>
        </p:spPr>
        <p:txBody>
          <a:bodyPr/>
          <a:lstStyle/>
          <a:p>
            <a:pPr>
              <a:buNone/>
            </a:pPr>
            <a:r>
              <a:rPr lang="he-IL" dirty="0" smtClean="0"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Aharoni" pitchFamily="2" charset="-79"/>
                <a:cs typeface="Aharoni" pitchFamily="2" charset="-79"/>
              </a:rPr>
              <a:t>   תשובה: </a:t>
            </a:r>
            <a:r>
              <a:rPr lang="he-IL" dirty="0" smtClean="0">
                <a:effectLst/>
                <a:latin typeface="Aharoni" pitchFamily="2" charset="-79"/>
                <a:cs typeface="Aharoni" pitchFamily="2" charset="-79"/>
              </a:rPr>
              <a:t>סקירת מערכות מאוחרת תקינה לא מחליפה את בדיקות מי השפיר, החלבון עוברי או אקו-לב עובר. </a:t>
            </a:r>
          </a:p>
          <a:p>
            <a:pPr>
              <a:buNone/>
            </a:pPr>
            <a:endParaRPr lang="he-IL" dirty="0"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4" name="כותרת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e-IL" sz="4000" dirty="0" smtClean="0"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reflection blurRad="12700" stA="48000" endA="300" endPos="55000" dir="5400000" sy="-90000" algn="bl" rotWithShape="0"/>
                </a:effectLst>
                <a:latin typeface="Aharoni" pitchFamily="2" charset="-79"/>
                <a:cs typeface="Aharoni" pitchFamily="2" charset="-79"/>
              </a:rPr>
              <a:t>סקירת מערכות מאוחרת</a:t>
            </a:r>
            <a:endParaRPr lang="he-IL" sz="4000" dirty="0">
              <a:effectLst>
                <a:glow rad="228600">
                  <a:schemeClr val="accent6">
                    <a:satMod val="175000"/>
                    <a:alpha val="40000"/>
                  </a:schemeClr>
                </a:glow>
                <a:reflection blurRad="12700" stA="48000" endA="300" endPos="55000" dir="5400000" sy="-90000" algn="bl" rotWithShape="0"/>
              </a:effectLst>
            </a:endParaRPr>
          </a:p>
        </p:txBody>
      </p:sp>
      <p:pic>
        <p:nvPicPr>
          <p:cNvPr id="27650" name="Picture 2" descr="http://ww1.prweb.com/prfiles/2006/09/13/0000437355/BabyFace3Dultrasound.JPG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59832" y="2852936"/>
            <a:ext cx="3057525" cy="37814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custDataLst>
      <p:tags r:id="rId1"/>
    </p:custDataLst>
  </p:cSld>
  <p:clrMapOvr>
    <a:masterClrMapping/>
  </p:clrMapOvr>
  <p:transition advTm="15522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276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www.usdoc.co.il/image/users/72989/ftp/my_files/faq_pic/fetus1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467544" y="1916832"/>
            <a:ext cx="8229600" cy="1828800"/>
          </a:xfrm>
          <a:solidFill>
            <a:schemeClr val="bg1"/>
          </a:solidFill>
        </p:spPr>
        <p:txBody>
          <a:bodyPr/>
          <a:lstStyle/>
          <a:p>
            <a:r>
              <a:rPr lang="he-IL" dirty="0" smtClean="0">
                <a:solidFill>
                  <a:srgbClr val="FFFF00"/>
                </a:solidFill>
                <a:latin typeface="Aharoni" pitchFamily="2" charset="-79"/>
                <a:cs typeface="Aharoni" pitchFamily="2" charset="-79"/>
              </a:rPr>
              <a:t> הובהר לי שבדיקת האולטרא סאונד הינה מוגבלת ואיננה יכולה או מתיימרת לאתר את כל המומים או הפגמים האפשריים בעובר, בכל מקרה ובכל היריון.</a:t>
            </a:r>
            <a:endParaRPr lang="he-IL" dirty="0">
              <a:solidFill>
                <a:srgbClr val="FFFF00"/>
              </a:solidFill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5" name="כותרת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he-IL" sz="3600" b="1" cap="none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99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haroni" pitchFamily="2" charset="-79"/>
                <a:cs typeface="Aharoni" pitchFamily="2" charset="-79"/>
              </a:rPr>
              <a:t>בדיקת על-קול לסקירת מערכות</a:t>
            </a:r>
            <a:br>
              <a:rPr lang="he-IL" sz="3600" b="1" cap="none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99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haroni" pitchFamily="2" charset="-79"/>
                <a:cs typeface="Aharoni" pitchFamily="2" charset="-79"/>
              </a:rPr>
            </a:br>
            <a:r>
              <a:rPr lang="he-IL" sz="3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99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haroni" pitchFamily="2" charset="-79"/>
                <a:cs typeface="Aharoni" pitchFamily="2" charset="-79"/>
              </a:rPr>
              <a:t>מאוחרת/מורחבת/מכוונת</a:t>
            </a:r>
            <a:br>
              <a:rPr lang="he-IL" sz="3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99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haroni" pitchFamily="2" charset="-79"/>
                <a:cs typeface="Aharoni" pitchFamily="2" charset="-79"/>
              </a:rPr>
            </a:br>
            <a:r>
              <a:rPr lang="he-IL" sz="3600" b="1" u="sng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99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haroni" pitchFamily="2" charset="-79"/>
                <a:cs typeface="Aharoni" pitchFamily="2" charset="-79"/>
              </a:rPr>
              <a:t>הסכמת הנבדקת</a:t>
            </a:r>
            <a:endParaRPr lang="he-IL" sz="3600" b="1" u="sng" cap="none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FF99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haroni" pitchFamily="2" charset="-79"/>
              <a:cs typeface="Aharoni" pitchFamily="2" charset="-79"/>
            </a:endParaRPr>
          </a:p>
        </p:txBody>
      </p:sp>
    </p:spTree>
    <p:custDataLst>
      <p:tags r:id="rId2"/>
    </p:custDataLst>
    <p:controls>
      <p:control spid="1026" name="CheckBox1" r:id="rId3" imgW="2278440" imgH="647640"/>
    </p:controls>
  </p:cSld>
  <p:clrMapOvr>
    <a:masterClrMapping/>
  </p:clrMapOvr>
  <p:transition advTm="2067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solidFill>
            <a:srgbClr val="92D050"/>
          </a:solidFill>
        </p:spPr>
        <p:txBody>
          <a:bodyPr>
            <a:normAutofit/>
          </a:bodyPr>
          <a:lstStyle/>
          <a:p>
            <a:pPr algn="ctr">
              <a:buNone/>
            </a:pPr>
            <a:r>
              <a:rPr lang="he-IL" u="sng" dirty="0" smtClean="0">
                <a:effectLst/>
                <a:latin typeface="Aharoni" pitchFamily="2" charset="-79"/>
                <a:cs typeface="Aharoni" pitchFamily="2" charset="-79"/>
              </a:rPr>
              <a:t>שאלות הכוונה ולימוד</a:t>
            </a:r>
          </a:p>
          <a:p>
            <a:pPr>
              <a:buNone/>
            </a:pPr>
            <a:r>
              <a:rPr lang="he-IL" dirty="0" smtClean="0">
                <a:effectLst/>
                <a:latin typeface="Aharoni" pitchFamily="2" charset="-79"/>
                <a:cs typeface="Aharoni" pitchFamily="2" charset="-79"/>
              </a:rPr>
              <a:t>    </a:t>
            </a:r>
            <a:r>
              <a:rPr lang="he-IL" dirty="0" smtClean="0"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Aharoni" pitchFamily="2" charset="-79"/>
                <a:cs typeface="Aharoni" pitchFamily="2" charset="-79"/>
              </a:rPr>
              <a:t>שאלה</a:t>
            </a:r>
            <a:r>
              <a:rPr lang="he-IL" dirty="0" smtClean="0">
                <a:effectLst/>
                <a:latin typeface="Aharoni" pitchFamily="2" charset="-79"/>
                <a:cs typeface="Aharoni" pitchFamily="2" charset="-79"/>
              </a:rPr>
              <a:t>: סקירת מערכות מאוחרת תקינה:</a:t>
            </a:r>
          </a:p>
          <a:p>
            <a:pPr marL="514350" indent="-514350">
              <a:buNone/>
            </a:pPr>
            <a:r>
              <a:rPr lang="he-IL" dirty="0" smtClean="0">
                <a:effectLst/>
                <a:latin typeface="Aharoni" pitchFamily="2" charset="-79"/>
                <a:cs typeface="Aharoni" pitchFamily="2" charset="-79"/>
              </a:rPr>
              <a:t>1.</a:t>
            </a:r>
            <a:r>
              <a:rPr lang="he-IL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haroni" pitchFamily="2" charset="-79"/>
                <a:cs typeface="Aharoni" pitchFamily="2" charset="-79"/>
              </a:rPr>
              <a:t> </a:t>
            </a:r>
            <a:r>
              <a:rPr lang="he-IL" dirty="0">
                <a:solidFill>
                  <a:schemeClr val="tx1">
                    <a:lumMod val="75000"/>
                    <a:lumOff val="25000"/>
                  </a:schemeClr>
                </a:solidFill>
                <a:latin typeface="Aharoni" pitchFamily="2" charset="-79"/>
                <a:cs typeface="Aharoni" pitchFamily="2" charset="-79"/>
              </a:rPr>
              <a:t>שוללת את כל המומים בעובר.</a:t>
            </a:r>
          </a:p>
          <a:p>
            <a:pPr>
              <a:buNone/>
            </a:pPr>
            <a:r>
              <a:rPr lang="he-IL" dirty="0" smtClean="0">
                <a:latin typeface="Aharoni" pitchFamily="2" charset="-79"/>
                <a:cs typeface="Aharoni" pitchFamily="2" charset="-79"/>
              </a:rPr>
              <a:t>2</a:t>
            </a:r>
            <a:r>
              <a:rPr lang="he-IL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haroni" pitchFamily="2" charset="-79"/>
                <a:cs typeface="Aharoni" pitchFamily="2" charset="-79"/>
              </a:rPr>
              <a:t>. </a:t>
            </a:r>
            <a:r>
              <a:rPr lang="he-IL" dirty="0">
                <a:solidFill>
                  <a:schemeClr val="tx1">
                    <a:lumMod val="75000"/>
                    <a:lumOff val="25000"/>
                  </a:schemeClr>
                </a:solidFill>
                <a:latin typeface="Aharoni" pitchFamily="2" charset="-79"/>
                <a:cs typeface="Aharoni" pitchFamily="2" charset="-79"/>
              </a:rPr>
              <a:t>בודקת מספר מסוים של חלקים </a:t>
            </a:r>
            <a:r>
              <a:rPr lang="he-IL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haroni" pitchFamily="2" charset="-79"/>
                <a:cs typeface="Aharoni" pitchFamily="2" charset="-79"/>
              </a:rPr>
              <a:t>בעובר.</a:t>
            </a:r>
            <a:endParaRPr lang="he-IL" dirty="0">
              <a:solidFill>
                <a:schemeClr val="tx1">
                  <a:lumMod val="75000"/>
                  <a:lumOff val="25000"/>
                </a:schemeClr>
              </a:solidFill>
              <a:latin typeface="Aharoni" pitchFamily="2" charset="-79"/>
              <a:cs typeface="Aharoni" pitchFamily="2" charset="-79"/>
            </a:endParaRPr>
          </a:p>
          <a:p>
            <a:pPr>
              <a:buNone/>
            </a:pPr>
            <a:r>
              <a:rPr lang="he-IL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haroni" pitchFamily="2" charset="-79"/>
                <a:cs typeface="Aharoni" pitchFamily="2" charset="-79"/>
              </a:rPr>
              <a:t>3. </a:t>
            </a:r>
            <a:r>
              <a:rPr lang="he-IL" dirty="0">
                <a:solidFill>
                  <a:schemeClr val="tx1">
                    <a:lumMod val="75000"/>
                    <a:lumOff val="25000"/>
                  </a:schemeClr>
                </a:solidFill>
                <a:latin typeface="Aharoni" pitchFamily="2" charset="-79"/>
                <a:cs typeface="Aharoni" pitchFamily="2" charset="-79"/>
              </a:rPr>
              <a:t>מבטלת את הצורך במי שפיר.</a:t>
            </a:r>
          </a:p>
          <a:p>
            <a:pPr>
              <a:buNone/>
            </a:pPr>
            <a:r>
              <a:rPr lang="he-IL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haroni" pitchFamily="2" charset="-79"/>
                <a:cs typeface="Aharoni" pitchFamily="2" charset="-79"/>
              </a:rPr>
              <a:t>4. </a:t>
            </a:r>
            <a:r>
              <a:rPr lang="he-IL" dirty="0">
                <a:solidFill>
                  <a:schemeClr val="tx1">
                    <a:lumMod val="75000"/>
                    <a:lumOff val="25000"/>
                  </a:schemeClr>
                </a:solidFill>
                <a:latin typeface="Aharoni" pitchFamily="2" charset="-79"/>
                <a:cs typeface="Aharoni" pitchFamily="2" charset="-79"/>
              </a:rPr>
              <a:t>מבטלת את הצורך בבדיקת חלבון עוברי. </a:t>
            </a:r>
          </a:p>
          <a:p>
            <a:pPr algn="ctr">
              <a:buNone/>
            </a:pPr>
            <a:endParaRPr lang="he-IL" u="sng" dirty="0" smtClean="0">
              <a:latin typeface="Aharoni" pitchFamily="2" charset="-79"/>
              <a:cs typeface="Aharoni" pitchFamily="2" charset="-79"/>
            </a:endParaRPr>
          </a:p>
          <a:p>
            <a:pPr algn="ctr">
              <a:buNone/>
            </a:pPr>
            <a:endParaRPr lang="he-IL" dirty="0"/>
          </a:p>
        </p:txBody>
      </p:sp>
      <p:sp>
        <p:nvSpPr>
          <p:cNvPr id="4" name="כותרת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e-IL" sz="4000" dirty="0" smtClean="0"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reflection blurRad="12700" stA="48000" endA="300" endPos="55000" dir="5400000" sy="-90000" algn="bl" rotWithShape="0"/>
                </a:effectLst>
                <a:latin typeface="Aharoni" pitchFamily="2" charset="-79"/>
                <a:cs typeface="Aharoni" pitchFamily="2" charset="-79"/>
              </a:rPr>
              <a:t>סקירת מערכות מאוחרת</a:t>
            </a:r>
            <a:endParaRPr lang="he-IL" sz="4000" dirty="0">
              <a:effectLst>
                <a:glow rad="228600">
                  <a:schemeClr val="accent6">
                    <a:satMod val="175000"/>
                    <a:alpha val="40000"/>
                  </a:schemeClr>
                </a:glow>
                <a:reflection blurRad="12700" stA="48000" endA="300" endPos="55000" dir="5400000" sy="-90000" algn="bl" rotWithShape="0"/>
              </a:effectLst>
            </a:endParaRPr>
          </a:p>
        </p:txBody>
      </p:sp>
    </p:spTree>
    <p:custDataLst>
      <p:tags r:id="rId1"/>
    </p:custDataLst>
  </p:cSld>
  <p:clrMapOvr>
    <a:masterClrMapping/>
  </p:clrMapOvr>
  <p:transition advTm="23883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1656184"/>
          </a:xfrm>
          <a:solidFill>
            <a:srgbClr val="92D050"/>
          </a:solidFill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he-IL" sz="3500" dirty="0" smtClean="0"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Aharoni" pitchFamily="2" charset="-79"/>
                <a:cs typeface="Aharoni" pitchFamily="2" charset="-79"/>
              </a:rPr>
              <a:t>  </a:t>
            </a:r>
            <a:r>
              <a:rPr lang="he-IL" dirty="0" smtClean="0"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Aharoni" pitchFamily="2" charset="-79"/>
                <a:cs typeface="Aharoni" pitchFamily="2" charset="-79"/>
              </a:rPr>
              <a:t>תשובה</a:t>
            </a:r>
            <a:r>
              <a:rPr lang="he-IL" dirty="0" smtClean="0">
                <a:effectLst/>
                <a:latin typeface="Aharoni" pitchFamily="2" charset="-79"/>
                <a:cs typeface="Aharoni" pitchFamily="2" charset="-79"/>
              </a:rPr>
              <a:t>: סקירת מערכות מאוחרת תקינה לא מבטלת את הצורך במי שפיר או בחלבון עוברי, ואינה שוללת את כל המומים בעובר. </a:t>
            </a:r>
            <a:r>
              <a:rPr lang="he-IL" dirty="0" smtClean="0">
                <a:latin typeface="Aharoni" pitchFamily="2" charset="-79"/>
                <a:cs typeface="Aharoni" pitchFamily="2" charset="-79"/>
              </a:rPr>
              <a:t>סקירת מערכות מאוחרת תקינה לחלוטין שוללת רק חלק מהמומים בעובר.</a:t>
            </a:r>
          </a:p>
          <a:p>
            <a:endParaRPr lang="he-IL" dirty="0" smtClean="0">
              <a:solidFill>
                <a:schemeClr val="accent3">
                  <a:lumMod val="50000"/>
                </a:schemeClr>
              </a:solidFill>
              <a:latin typeface="Aharoni" pitchFamily="2" charset="-79"/>
              <a:cs typeface="Aharoni" pitchFamily="2" charset="-79"/>
            </a:endParaRPr>
          </a:p>
          <a:p>
            <a:pPr>
              <a:buNone/>
            </a:pPr>
            <a:endParaRPr lang="he-IL" dirty="0" smtClean="0">
              <a:effectLst/>
              <a:latin typeface="Aharoni" pitchFamily="2" charset="-79"/>
              <a:cs typeface="Aharoni" pitchFamily="2" charset="-79"/>
            </a:endParaRPr>
          </a:p>
          <a:p>
            <a:pPr>
              <a:buNone/>
            </a:pPr>
            <a:endParaRPr lang="he-IL" dirty="0" smtClean="0">
              <a:effectLst/>
              <a:latin typeface="Aharoni" pitchFamily="2" charset="-79"/>
              <a:cs typeface="Aharoni" pitchFamily="2" charset="-79"/>
            </a:endParaRPr>
          </a:p>
          <a:p>
            <a:pPr>
              <a:buNone/>
            </a:pPr>
            <a:endParaRPr lang="he-IL" dirty="0"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4" name="כותרת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e-IL" sz="4000" dirty="0" smtClean="0"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reflection blurRad="12700" stA="48000" endA="300" endPos="55000" dir="5400000" sy="-90000" algn="bl" rotWithShape="0"/>
                </a:effectLst>
                <a:latin typeface="Aharoni" pitchFamily="2" charset="-79"/>
                <a:cs typeface="Aharoni" pitchFamily="2" charset="-79"/>
              </a:rPr>
              <a:t>סקירת מערכות מאוחרת</a:t>
            </a:r>
            <a:endParaRPr lang="he-IL" sz="4000" dirty="0">
              <a:effectLst>
                <a:glow rad="228600">
                  <a:schemeClr val="accent6">
                    <a:satMod val="175000"/>
                    <a:alpha val="40000"/>
                  </a:schemeClr>
                </a:glow>
                <a:reflection blurRad="12700" stA="48000" endA="300" endPos="55000" dir="5400000" sy="-90000" algn="bl" rotWithShape="0"/>
              </a:effectLst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131840" y="3356992"/>
            <a:ext cx="3019425" cy="337185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custDataLst>
      <p:tags r:id="rId1"/>
    </p:custDataLst>
  </p:cSld>
  <p:clrMapOvr>
    <a:masterClrMapping/>
  </p:clrMapOvr>
  <p:transition advTm="29844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268960"/>
          </a:xfrm>
          <a:solidFill>
            <a:schemeClr val="bg1"/>
          </a:solidFill>
        </p:spPr>
        <p:txBody>
          <a:bodyPr/>
          <a:lstStyle/>
          <a:p>
            <a:r>
              <a:rPr lang="he-IL" dirty="0" smtClean="0">
                <a:solidFill>
                  <a:srgbClr val="FFFF00"/>
                </a:solidFill>
                <a:latin typeface="Aharoni" pitchFamily="2" charset="-79"/>
                <a:cs typeface="Aharoni" pitchFamily="2" charset="-79"/>
              </a:rPr>
              <a:t>בהעדר פירוט הסיבה להפניה, ההתייחסות בסקירת המערכות המאוחרת הינה להיריון בסיכון נמוך. הנתונים שיבדקו הם אלה שיודגמו ויסומנו בטופס הבדיקה.</a:t>
            </a:r>
          </a:p>
          <a:p>
            <a:r>
              <a:rPr lang="he-IL" dirty="0" smtClean="0">
                <a:solidFill>
                  <a:srgbClr val="FFFF00"/>
                </a:solidFill>
                <a:latin typeface="Aharoni" pitchFamily="2" charset="-79"/>
                <a:cs typeface="Aharoni" pitchFamily="2" charset="-79"/>
              </a:rPr>
              <a:t>הובהר לי שישנם מומים וליקויים אשר לא ניתנים לאבחון מוחלט בבדיקת אולטרא סאונד (כגוון: תסמונת דאון, מחלות גנטיות, מחלות זיהומיות ועוד).</a:t>
            </a:r>
          </a:p>
          <a:p>
            <a:endParaRPr lang="he-IL" dirty="0">
              <a:solidFill>
                <a:srgbClr val="FFFF00"/>
              </a:solidFill>
            </a:endParaRPr>
          </a:p>
        </p:txBody>
      </p:sp>
      <p:sp>
        <p:nvSpPr>
          <p:cNvPr id="4" name="כותרת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e-IL" sz="4000" dirty="0" smtClean="0"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reflection blurRad="12700" stA="48000" endA="300" endPos="55000" dir="5400000" sy="-90000" algn="bl" rotWithShape="0"/>
                </a:effectLst>
                <a:latin typeface="Aharoni" pitchFamily="2" charset="-79"/>
                <a:cs typeface="Aharoni" pitchFamily="2" charset="-79"/>
              </a:rPr>
              <a:t>סקירת מערכות מאוחרת</a:t>
            </a:r>
            <a:endParaRPr lang="he-IL" sz="4000" dirty="0">
              <a:effectLst>
                <a:glow rad="228600">
                  <a:schemeClr val="accent6">
                    <a:satMod val="175000"/>
                    <a:alpha val="40000"/>
                  </a:schemeClr>
                </a:glow>
                <a:reflection blurRad="12700" stA="48000" endA="300" endPos="55000" dir="5400000" sy="-90000" algn="bl" rotWithShape="0"/>
              </a:effectLst>
            </a:endParaRPr>
          </a:p>
        </p:txBody>
      </p:sp>
    </p:spTree>
    <p:custDataLst>
      <p:tags r:id="rId2"/>
    </p:custDataLst>
    <p:controls>
      <p:control spid="2050" name="CheckBox1" r:id="rId3" imgW="2278440" imgH="647640"/>
    </p:controls>
  </p:cSld>
  <p:clrMapOvr>
    <a:masterClrMapping/>
  </p:clrMapOvr>
  <p:transition advTm="3010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www.3dbabyvu.com/Home_files/tongue_best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2260848"/>
          </a:xfrm>
          <a:solidFill>
            <a:schemeClr val="bg1"/>
          </a:solidFill>
        </p:spPr>
        <p:txBody>
          <a:bodyPr/>
          <a:lstStyle/>
          <a:p>
            <a:r>
              <a:rPr lang="he-IL" dirty="0" smtClean="0">
                <a:solidFill>
                  <a:srgbClr val="FFFF00"/>
                </a:solidFill>
                <a:latin typeface="Aharoni" pitchFamily="2" charset="-79"/>
                <a:cs typeface="Aharoni" pitchFamily="2" charset="-79"/>
              </a:rPr>
              <a:t>הובהר לי שמידת הדיוק ויכולת האיתור של מומים או פגמים בסקירת המערכות המאוחרת, תלויים באופי הממצא (כגוון: פגמים באצבעות), גיל ההיריון, מיקום העובר, תנוחתו, תנועותיו ומידת העבירות של גלי הקול.</a:t>
            </a:r>
          </a:p>
          <a:p>
            <a:endParaRPr lang="he-IL" dirty="0">
              <a:solidFill>
                <a:srgbClr val="FFFF00"/>
              </a:solidFill>
            </a:endParaRPr>
          </a:p>
        </p:txBody>
      </p:sp>
      <p:sp>
        <p:nvSpPr>
          <p:cNvPr id="5" name="כותרת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e-IL" sz="4000" dirty="0" smtClean="0"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reflection blurRad="12700" stA="48000" endA="300" endPos="55000" dir="5400000" sy="-90000" algn="bl" rotWithShape="0"/>
                </a:effectLst>
                <a:latin typeface="Aharoni" pitchFamily="2" charset="-79"/>
                <a:cs typeface="Aharoni" pitchFamily="2" charset="-79"/>
              </a:rPr>
              <a:t>סקירת מערכות מאוחרת</a:t>
            </a:r>
            <a:endParaRPr lang="he-IL" sz="4000" dirty="0">
              <a:effectLst>
                <a:glow rad="228600">
                  <a:schemeClr val="accent6">
                    <a:satMod val="175000"/>
                    <a:alpha val="40000"/>
                  </a:schemeClr>
                </a:glow>
                <a:reflection blurRad="12700" stA="48000" endA="300" endPos="55000" dir="5400000" sy="-90000" algn="bl" rotWithShape="0"/>
              </a:effectLst>
            </a:endParaRPr>
          </a:p>
        </p:txBody>
      </p:sp>
    </p:spTree>
    <p:custDataLst>
      <p:tags r:id="rId2"/>
    </p:custDataLst>
    <p:controls>
      <p:control spid="3074" name="CheckBox1" r:id="rId3" imgW="2278440" imgH="647640"/>
    </p:controls>
  </p:cSld>
  <p:clrMapOvr>
    <a:masterClrMapping/>
  </p:clrMapOvr>
  <p:transition advTm="30217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solidFill>
            <a:srgbClr val="92D050"/>
          </a:solidFill>
        </p:spPr>
        <p:txBody>
          <a:bodyPr>
            <a:normAutofit/>
          </a:bodyPr>
          <a:lstStyle/>
          <a:p>
            <a:pPr algn="ctr">
              <a:buNone/>
            </a:pPr>
            <a:r>
              <a:rPr lang="he-IL" u="sng" dirty="0" smtClean="0">
                <a:effectLst/>
                <a:latin typeface="Aharoni" pitchFamily="2" charset="-79"/>
                <a:cs typeface="Aharoni" pitchFamily="2" charset="-79"/>
              </a:rPr>
              <a:t>שאלות הכוונה ולימוד</a:t>
            </a:r>
          </a:p>
          <a:p>
            <a:pPr>
              <a:buNone/>
            </a:pPr>
            <a:r>
              <a:rPr lang="he-IL" dirty="0" smtClean="0"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  <a:latin typeface="Aharoni" pitchFamily="2" charset="-79"/>
                <a:cs typeface="Aharoni" pitchFamily="2" charset="-79"/>
              </a:rPr>
              <a:t>שאלה: </a:t>
            </a:r>
            <a:r>
              <a:rPr lang="he-IL" dirty="0" smtClean="0">
                <a:effectLst/>
                <a:latin typeface="Aharoni" pitchFamily="2" charset="-79"/>
                <a:cs typeface="Aharoni" pitchFamily="2" charset="-79"/>
              </a:rPr>
              <a:t>יכולת האיתור של מומים בעובר בסקירת מערכות מאוחרת תלויה בגורמים הבאים:</a:t>
            </a:r>
          </a:p>
          <a:p>
            <a:pPr marL="514350" indent="-514350">
              <a:buNone/>
            </a:pPr>
            <a:r>
              <a:rPr lang="he-IL" dirty="0" smtClean="0">
                <a:latin typeface="Aharoni" pitchFamily="2" charset="-79"/>
                <a:cs typeface="Aharoni" pitchFamily="2" charset="-79"/>
              </a:rPr>
              <a:t>1.  מידת העבירות של גלי הקול.</a:t>
            </a:r>
          </a:p>
          <a:p>
            <a:pPr marL="514350" indent="-514350">
              <a:buNone/>
            </a:pPr>
            <a:r>
              <a:rPr lang="he-IL" dirty="0" smtClean="0">
                <a:latin typeface="Aharoni" pitchFamily="2" charset="-79"/>
                <a:cs typeface="Aharoni" pitchFamily="2" charset="-79"/>
              </a:rPr>
              <a:t>2.  תנוחת העובר ומיקומו ברחם.</a:t>
            </a:r>
          </a:p>
          <a:p>
            <a:pPr marL="514350" indent="-514350">
              <a:buNone/>
            </a:pPr>
            <a:r>
              <a:rPr lang="he-IL" dirty="0" smtClean="0">
                <a:latin typeface="Aharoni" pitchFamily="2" charset="-79"/>
                <a:cs typeface="Aharoni" pitchFamily="2" charset="-79"/>
              </a:rPr>
              <a:t>3.  אופי הממצא (כגוון מומים באצבעות) וגיל ההיריון.</a:t>
            </a:r>
          </a:p>
          <a:p>
            <a:pPr marL="514350" indent="-514350">
              <a:buNone/>
            </a:pPr>
            <a:r>
              <a:rPr lang="he-IL" dirty="0" smtClean="0">
                <a:latin typeface="Aharoni" pitchFamily="2" charset="-79"/>
                <a:cs typeface="Aharoni" pitchFamily="2" charset="-79"/>
              </a:rPr>
              <a:t>4.  שילוב של 1+2+3.</a:t>
            </a:r>
          </a:p>
          <a:p>
            <a:pPr>
              <a:buNone/>
            </a:pPr>
            <a:endParaRPr lang="he-IL" dirty="0"/>
          </a:p>
        </p:txBody>
      </p:sp>
      <p:sp>
        <p:nvSpPr>
          <p:cNvPr id="4" name="כותרת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e-IL" sz="4000" dirty="0" smtClean="0"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reflection blurRad="12700" stA="48000" endA="300" endPos="55000" dir="5400000" sy="-90000" algn="bl" rotWithShape="0"/>
                </a:effectLst>
                <a:latin typeface="Aharoni" pitchFamily="2" charset="-79"/>
                <a:cs typeface="Aharoni" pitchFamily="2" charset="-79"/>
              </a:rPr>
              <a:t>סקירת מערכות מאוחרת</a:t>
            </a:r>
            <a:endParaRPr lang="he-IL" sz="4000" dirty="0">
              <a:effectLst>
                <a:glow rad="228600">
                  <a:schemeClr val="accent6">
                    <a:satMod val="175000"/>
                    <a:alpha val="40000"/>
                  </a:schemeClr>
                </a:glow>
                <a:reflection blurRad="12700" stA="48000" endA="300" endPos="55000" dir="5400000" sy="-90000" algn="bl" rotWithShape="0"/>
              </a:effectLst>
            </a:endParaRPr>
          </a:p>
        </p:txBody>
      </p:sp>
    </p:spTree>
    <p:custDataLst>
      <p:tags r:id="rId1"/>
    </p:custDataLst>
  </p:cSld>
  <p:clrMapOvr>
    <a:masterClrMapping/>
  </p:clrMapOvr>
  <p:transition advTm="37191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2620888"/>
          </a:xfrm>
          <a:solidFill>
            <a:srgbClr val="92D050"/>
          </a:solidFill>
        </p:spPr>
        <p:txBody>
          <a:bodyPr>
            <a:noAutofit/>
          </a:bodyPr>
          <a:lstStyle/>
          <a:p>
            <a:pPr>
              <a:buNone/>
            </a:pPr>
            <a:r>
              <a:rPr lang="he-IL" dirty="0" smtClean="0"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  <a:latin typeface="Aharoni" pitchFamily="2" charset="-79"/>
                <a:cs typeface="Aharoni" pitchFamily="2" charset="-79"/>
              </a:rPr>
              <a:t>   </a:t>
            </a:r>
            <a:r>
              <a:rPr lang="he-IL" dirty="0" smtClean="0"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Aharoni" pitchFamily="2" charset="-79"/>
                <a:cs typeface="Aharoni" pitchFamily="2" charset="-79"/>
              </a:rPr>
              <a:t>תשובה: </a:t>
            </a:r>
            <a:r>
              <a:rPr lang="he-IL" dirty="0" smtClean="0"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  <a:latin typeface="Aharoni" pitchFamily="2" charset="-79"/>
                <a:cs typeface="Aharoni" pitchFamily="2" charset="-79"/>
              </a:rPr>
              <a:t> </a:t>
            </a:r>
            <a:r>
              <a:rPr lang="he-IL" dirty="0" smtClean="0">
                <a:effectLst/>
                <a:latin typeface="Aharoni" pitchFamily="2" charset="-79"/>
                <a:cs typeface="Aharoni" pitchFamily="2" charset="-79"/>
              </a:rPr>
              <a:t>בסקירת מערכות מאוחרת </a:t>
            </a:r>
            <a:r>
              <a:rPr lang="he-IL" dirty="0" smtClean="0">
                <a:latin typeface="Aharoni" pitchFamily="2" charset="-79"/>
                <a:cs typeface="Aharoni" pitchFamily="2" charset="-79"/>
              </a:rPr>
              <a:t>יכולת האיתור של מומים בעובר תלויה במידת העבירות של גלי הקול, תנוחת העובר ומיקומו ברחם, אופי הממצא (כגוון מומים באצבעות) וגיל ההיריון. לכן  לא  ניתן לאתר את  כל המומים  בעובר.</a:t>
            </a:r>
            <a:endParaRPr lang="he-IL" dirty="0"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4" name="כותרת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e-IL" sz="4000" dirty="0" smtClean="0"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reflection blurRad="12700" stA="48000" endA="300" endPos="55000" dir="5400000" sy="-90000" algn="bl" rotWithShape="0"/>
                </a:effectLst>
                <a:latin typeface="Aharoni" pitchFamily="2" charset="-79"/>
                <a:cs typeface="Aharoni" pitchFamily="2" charset="-79"/>
              </a:rPr>
              <a:t>סקירת מערכות מאוחרת</a:t>
            </a:r>
            <a:endParaRPr lang="he-IL" sz="4000" dirty="0">
              <a:effectLst>
                <a:glow rad="228600">
                  <a:schemeClr val="accent6">
                    <a:satMod val="175000"/>
                    <a:alpha val="40000"/>
                  </a:schemeClr>
                </a:glow>
                <a:reflection blurRad="12700" stA="48000" endA="300" endPos="55000" dir="5400000" sy="-90000" algn="bl" rotWithShape="0"/>
              </a:effectLst>
            </a:endParaRPr>
          </a:p>
        </p:txBody>
      </p:sp>
    </p:spTree>
    <p:custDataLst>
      <p:tags r:id="rId1"/>
    </p:custDataLst>
  </p:cSld>
  <p:clrMapOvr>
    <a:masterClrMapping/>
  </p:clrMapOvr>
  <p:transition advTm="22385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0" descr="https://encrypted-tbn3.gstatic.com/images?q=tbn:ANd9GcQD1Xa1DUPtodcmvUFNWdJLraGUquqlaFK6vI2L1jWKHi-LLr8N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-243408"/>
            <a:ext cx="9144000" cy="7101408"/>
          </a:xfrm>
          <a:prstGeom prst="rect">
            <a:avLst/>
          </a:prstGeom>
          <a:noFill/>
        </p:spPr>
      </p:pic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2188840"/>
          </a:xfrm>
          <a:solidFill>
            <a:schemeClr val="bg1"/>
          </a:solidFill>
        </p:spPr>
        <p:txBody>
          <a:bodyPr/>
          <a:lstStyle/>
          <a:p>
            <a:r>
              <a:rPr lang="he-IL" dirty="0" smtClean="0">
                <a:solidFill>
                  <a:srgbClr val="FFFF00"/>
                </a:solidFill>
                <a:latin typeface="Aharoni" pitchFamily="2" charset="-79"/>
                <a:cs typeface="Aharoni" pitchFamily="2" charset="-79"/>
              </a:rPr>
              <a:t>הובהר לי שתוצאות סקירת המערכות המאוחרת משקפות, במגבלות הקיימות, את המצב בזמן הבדיקה וכי ישנם מומים העלולים להתפתח או להתגלות רק בהמשך ההיריון (כגוון: סוגי גמדות, מומי לב, מוח ועוד).</a:t>
            </a:r>
          </a:p>
          <a:p>
            <a:endParaRPr lang="he-IL" dirty="0">
              <a:solidFill>
                <a:srgbClr val="FFFF00"/>
              </a:solidFill>
            </a:endParaRPr>
          </a:p>
        </p:txBody>
      </p:sp>
      <p:sp>
        <p:nvSpPr>
          <p:cNvPr id="4" name="כותרת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e-IL" sz="4000" dirty="0" smtClean="0"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reflection blurRad="12700" stA="48000" endA="300" endPos="55000" dir="5400000" sy="-90000" algn="bl" rotWithShape="0"/>
                </a:effectLst>
                <a:latin typeface="Aharoni" pitchFamily="2" charset="-79"/>
                <a:cs typeface="Aharoni" pitchFamily="2" charset="-79"/>
              </a:rPr>
              <a:t>סקירת מערכות מאוחרת</a:t>
            </a:r>
            <a:endParaRPr lang="he-IL" sz="4000" dirty="0">
              <a:effectLst>
                <a:glow rad="228600">
                  <a:schemeClr val="accent6">
                    <a:satMod val="175000"/>
                    <a:alpha val="40000"/>
                  </a:schemeClr>
                </a:glow>
                <a:reflection blurRad="12700" stA="48000" endA="300" endPos="55000" dir="5400000" sy="-90000" algn="bl" rotWithShape="0"/>
              </a:effectLst>
            </a:endParaRPr>
          </a:p>
        </p:txBody>
      </p:sp>
    </p:spTree>
    <p:custDataLst>
      <p:tags r:id="rId2"/>
    </p:custDataLst>
    <p:controls>
      <p:control spid="9218" name="CheckBox1" r:id="rId3" imgW="2278440" imgH="647640"/>
    </p:controls>
  </p:cSld>
  <p:clrMapOvr>
    <a:masterClrMapping/>
  </p:clrMapOvr>
  <p:transition advTm="30669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solidFill>
            <a:srgbClr val="92D050"/>
          </a:solidFill>
        </p:spPr>
        <p:txBody>
          <a:bodyPr>
            <a:normAutofit/>
          </a:bodyPr>
          <a:lstStyle/>
          <a:p>
            <a:pPr algn="ctr">
              <a:buNone/>
            </a:pPr>
            <a:r>
              <a:rPr lang="he-IL" u="sng" dirty="0" smtClean="0">
                <a:latin typeface="Aharoni" pitchFamily="2" charset="-79"/>
                <a:cs typeface="Aharoni" pitchFamily="2" charset="-79"/>
              </a:rPr>
              <a:t>שאלות הכוונה ולימוד</a:t>
            </a:r>
            <a:endParaRPr lang="he-IL" dirty="0" smtClean="0">
              <a:effectLst>
                <a:glow rad="228600">
                  <a:schemeClr val="accent2">
                    <a:satMod val="175000"/>
                    <a:alpha val="40000"/>
                  </a:schemeClr>
                </a:glow>
              </a:effectLst>
              <a:latin typeface="Aharoni" pitchFamily="2" charset="-79"/>
              <a:cs typeface="Aharoni" pitchFamily="2" charset="-79"/>
            </a:endParaRPr>
          </a:p>
          <a:p>
            <a:pPr>
              <a:buNone/>
            </a:pPr>
            <a:r>
              <a:rPr lang="he-IL" dirty="0" smtClean="0"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Aharoni" pitchFamily="2" charset="-79"/>
                <a:cs typeface="Aharoni" pitchFamily="2" charset="-79"/>
              </a:rPr>
              <a:t>שאלה: </a:t>
            </a:r>
            <a:r>
              <a:rPr lang="he-IL" dirty="0" smtClean="0">
                <a:effectLst/>
                <a:latin typeface="Aharoni" pitchFamily="2" charset="-79"/>
                <a:cs typeface="Aharoni" pitchFamily="2" charset="-79"/>
              </a:rPr>
              <a:t>מה נכון לגבי סקירת מערכות מאוחרת תקינה?</a:t>
            </a:r>
          </a:p>
          <a:p>
            <a:pPr marL="514350" indent="-514350">
              <a:buNone/>
            </a:pPr>
            <a:r>
              <a:rPr lang="he-IL" dirty="0" smtClean="0">
                <a:latin typeface="Aharoni" pitchFamily="2" charset="-79"/>
                <a:cs typeface="Aharoni" pitchFamily="2" charset="-79"/>
              </a:rPr>
              <a:t>1.  שוללת את כל המומים בעובר.</a:t>
            </a:r>
          </a:p>
          <a:p>
            <a:pPr marL="514350" indent="-514350">
              <a:buNone/>
            </a:pPr>
            <a:r>
              <a:rPr lang="he-IL" dirty="0" smtClean="0">
                <a:latin typeface="Aharoni" pitchFamily="2" charset="-79"/>
                <a:cs typeface="Aharoni" pitchFamily="2" charset="-79"/>
              </a:rPr>
              <a:t>2.  יחד עם שקיפות עורפית שוללת את כל המומים בעובר.</a:t>
            </a:r>
          </a:p>
          <a:p>
            <a:pPr marL="514350" indent="-514350">
              <a:buNone/>
            </a:pPr>
            <a:r>
              <a:rPr lang="he-IL" dirty="0" smtClean="0">
                <a:latin typeface="Aharoni" pitchFamily="2" charset="-79"/>
                <a:cs typeface="Aharoni" pitchFamily="2" charset="-79"/>
              </a:rPr>
              <a:t>3.  יחד עם שקיפות עורפית, סקירה מוקדמת וחלבון עוברי שוללת את כל המומים בעובר.</a:t>
            </a:r>
          </a:p>
          <a:p>
            <a:pPr marL="514350" indent="-514350">
              <a:buNone/>
            </a:pPr>
            <a:r>
              <a:rPr lang="he-IL" dirty="0" smtClean="0">
                <a:latin typeface="Aharoni" pitchFamily="2" charset="-79"/>
                <a:cs typeface="Aharoni" pitchFamily="2" charset="-79"/>
              </a:rPr>
              <a:t>4.  בודקת חלק מהמומים. בעובר יכולים להופיע או להתגלות מומים בהמשך ההיריון או לאחר הלידה.</a:t>
            </a:r>
          </a:p>
          <a:p>
            <a:endParaRPr lang="he-IL" dirty="0"/>
          </a:p>
        </p:txBody>
      </p:sp>
      <p:sp>
        <p:nvSpPr>
          <p:cNvPr id="4" name="כותרת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e-IL" sz="4000" dirty="0" smtClean="0"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reflection blurRad="12700" stA="48000" endA="300" endPos="55000" dir="5400000" sy="-90000" algn="bl" rotWithShape="0"/>
                </a:effectLst>
                <a:latin typeface="Aharoni" pitchFamily="2" charset="-79"/>
                <a:cs typeface="Aharoni" pitchFamily="2" charset="-79"/>
              </a:rPr>
              <a:t>סקירת מערכות מאוחרת</a:t>
            </a:r>
            <a:endParaRPr lang="he-IL" sz="4000" dirty="0">
              <a:effectLst>
                <a:glow rad="228600">
                  <a:schemeClr val="accent6">
                    <a:satMod val="175000"/>
                    <a:alpha val="40000"/>
                  </a:schemeClr>
                </a:glow>
                <a:reflection blurRad="12700" stA="48000" endA="300" endPos="55000" dir="5400000" sy="-90000" algn="bl" rotWithShape="0"/>
              </a:effectLst>
            </a:endParaRPr>
          </a:p>
        </p:txBody>
      </p:sp>
    </p:spTree>
    <p:custDataLst>
      <p:tags r:id="rId1"/>
    </p:custDataLst>
  </p:cSld>
  <p:clrMapOvr>
    <a:masterClrMapping/>
  </p:clrMapOvr>
  <p:transition advTm="2205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1252736"/>
          </a:xfrm>
          <a:solidFill>
            <a:srgbClr val="92D050"/>
          </a:solidFill>
        </p:spPr>
        <p:txBody>
          <a:bodyPr/>
          <a:lstStyle/>
          <a:p>
            <a:pPr>
              <a:buNone/>
            </a:pPr>
            <a:r>
              <a:rPr lang="he-IL" dirty="0" smtClean="0"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  <a:latin typeface="Aharoni" pitchFamily="2" charset="-79"/>
                <a:cs typeface="Aharoni" pitchFamily="2" charset="-79"/>
              </a:rPr>
              <a:t>   </a:t>
            </a:r>
            <a:r>
              <a:rPr lang="he-IL" dirty="0" smtClean="0"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Aharoni" pitchFamily="2" charset="-79"/>
                <a:cs typeface="Aharoni" pitchFamily="2" charset="-79"/>
              </a:rPr>
              <a:t>תשובה: </a:t>
            </a:r>
            <a:r>
              <a:rPr lang="he-IL" dirty="0" smtClean="0">
                <a:latin typeface="Aharoni" pitchFamily="2" charset="-79"/>
                <a:cs typeface="Aharoni" pitchFamily="2" charset="-79"/>
              </a:rPr>
              <a:t>בודקת חלק מהמומים. בעובר יכולים להופיע או להתגלות מומים בהמשך ההיריון או לאחר הלידה.</a:t>
            </a:r>
            <a:endParaRPr lang="he-IL" dirty="0"/>
          </a:p>
        </p:txBody>
      </p:sp>
      <p:sp>
        <p:nvSpPr>
          <p:cNvPr id="4" name="כותרת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e-IL" sz="4000" dirty="0" smtClean="0"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reflection blurRad="12700" stA="48000" endA="300" endPos="55000" dir="5400000" sy="-90000" algn="bl" rotWithShape="0"/>
                </a:effectLst>
                <a:latin typeface="Aharoni" pitchFamily="2" charset="-79"/>
                <a:cs typeface="Aharoni" pitchFamily="2" charset="-79"/>
              </a:rPr>
              <a:t>סקירת מערכות מאוחרת</a:t>
            </a:r>
            <a:endParaRPr lang="he-IL" sz="4000" dirty="0">
              <a:effectLst>
                <a:glow rad="228600">
                  <a:schemeClr val="accent6">
                    <a:satMod val="175000"/>
                    <a:alpha val="40000"/>
                  </a:schemeClr>
                </a:glow>
                <a:reflection blurRad="12700" stA="48000" endA="300" endPos="55000" dir="5400000" sy="-90000" algn="bl" rotWithShape="0"/>
              </a:effectLst>
            </a:endParaRPr>
          </a:p>
        </p:txBody>
      </p:sp>
      <p:pic>
        <p:nvPicPr>
          <p:cNvPr id="32770" name="Picture 2" descr="http://media.merchantcircle.com/25164917/GreatSmile_medium.jpeg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491880" y="3429000"/>
            <a:ext cx="2346573" cy="300608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custDataLst>
      <p:tags r:id="rId1"/>
    </p:custDataLst>
  </p:cSld>
  <p:clrMapOvr>
    <a:masterClrMapping/>
  </p:clrMapOvr>
  <p:transition advTm="14773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מציין מיקום תוכן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solidFill>
            <a:srgbClr val="92D050"/>
          </a:solidFill>
        </p:spPr>
        <p:txBody>
          <a:bodyPr>
            <a:normAutofit/>
          </a:bodyPr>
          <a:lstStyle/>
          <a:p>
            <a:pPr algn="ctr">
              <a:buNone/>
            </a:pPr>
            <a:r>
              <a:rPr lang="he-IL" u="sng" dirty="0" smtClean="0">
                <a:effectLst/>
                <a:latin typeface="Aharoni" pitchFamily="2" charset="-79"/>
                <a:cs typeface="Aharoni" pitchFamily="2" charset="-79"/>
              </a:rPr>
              <a:t>שאלות הכוונה ולימוד</a:t>
            </a:r>
          </a:p>
          <a:p>
            <a:pPr>
              <a:buNone/>
            </a:pPr>
            <a:r>
              <a:rPr lang="he-IL" dirty="0" smtClean="0"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  <a:latin typeface="Aharoni" pitchFamily="2" charset="-79"/>
                <a:cs typeface="Aharoni" pitchFamily="2" charset="-79"/>
              </a:rPr>
              <a:t>שאלה: </a:t>
            </a:r>
            <a:r>
              <a:rPr lang="he-IL" dirty="0" smtClean="0">
                <a:effectLst/>
                <a:latin typeface="Aharoni" pitchFamily="2" charset="-79"/>
                <a:cs typeface="Aharoni" pitchFamily="2" charset="-79"/>
              </a:rPr>
              <a:t>סקירת מערכות מאוחרת תקינה:</a:t>
            </a:r>
          </a:p>
          <a:p>
            <a:pPr marL="514350" indent="-514350">
              <a:buNone/>
            </a:pPr>
            <a:r>
              <a:rPr lang="he-IL" dirty="0" smtClean="0">
                <a:latin typeface="Aharoni" pitchFamily="2" charset="-79"/>
                <a:cs typeface="Aharoni" pitchFamily="2" charset="-79"/>
              </a:rPr>
              <a:t>1.  בודקת את כל חלקי העובר.</a:t>
            </a:r>
          </a:p>
          <a:p>
            <a:pPr marL="514350" indent="-514350">
              <a:buNone/>
            </a:pPr>
            <a:r>
              <a:rPr lang="he-IL" dirty="0" smtClean="0">
                <a:latin typeface="Aharoni" pitchFamily="2" charset="-79"/>
                <a:cs typeface="Aharoni" pitchFamily="2" charset="-79"/>
              </a:rPr>
              <a:t>2.  יחד עם סקירה מוקדמת בודקת את כל חלקי העובר.</a:t>
            </a:r>
          </a:p>
          <a:p>
            <a:pPr marL="514350" indent="-514350">
              <a:buNone/>
            </a:pPr>
            <a:r>
              <a:rPr lang="he-IL" dirty="0" smtClean="0">
                <a:latin typeface="Aharoni" pitchFamily="2" charset="-79"/>
                <a:cs typeface="Aharoni" pitchFamily="2" charset="-79"/>
              </a:rPr>
              <a:t>3.  יחד עם חלבון עוברי וסקירה מוקדמת בודקת את כל חלקי העובר.</a:t>
            </a:r>
          </a:p>
          <a:p>
            <a:pPr marL="514350" indent="-514350">
              <a:buNone/>
            </a:pPr>
            <a:r>
              <a:rPr lang="he-IL" dirty="0" smtClean="0">
                <a:latin typeface="Aharoni" pitchFamily="2" charset="-79"/>
                <a:cs typeface="Aharoni" pitchFamily="2" charset="-79"/>
              </a:rPr>
              <a:t>4.  לא יכולה לבדוק את כל חלקי העובר, כי ישנם חלקים בגוף העובר הממשיכים להתפתח עד הלידה.</a:t>
            </a:r>
          </a:p>
          <a:p>
            <a:pPr>
              <a:buNone/>
            </a:pPr>
            <a:endParaRPr lang="he-IL" dirty="0"/>
          </a:p>
        </p:txBody>
      </p:sp>
      <p:sp>
        <p:nvSpPr>
          <p:cNvPr id="7" name="כותרת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</a:bodyPr>
          <a:lstStyle/>
          <a:p>
            <a:r>
              <a:rPr lang="he-IL" sz="4000" dirty="0" smtClean="0"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reflection blurRad="12700" stA="48000" endA="300" endPos="55000" dir="5400000" sy="-90000" algn="bl" rotWithShape="0"/>
                </a:effectLst>
                <a:latin typeface="Aharoni" pitchFamily="2" charset="-79"/>
                <a:cs typeface="Aharoni" pitchFamily="2" charset="-79"/>
              </a:rPr>
              <a:t>סקירת מערכות מאוחרת</a:t>
            </a:r>
            <a:endParaRPr lang="he-IL" sz="4000" dirty="0">
              <a:effectLst>
                <a:glow rad="228600">
                  <a:schemeClr val="accent6">
                    <a:satMod val="175000"/>
                    <a:alpha val="40000"/>
                  </a:schemeClr>
                </a:glow>
                <a:reflection blurRad="12700" stA="48000" endA="300" endPos="55000" dir="5400000" sy="-90000" algn="bl" rotWithShape="0"/>
              </a:effectLst>
            </a:endParaRPr>
          </a:p>
        </p:txBody>
      </p:sp>
    </p:spTree>
    <p:custDataLst>
      <p:tags r:id="rId1"/>
    </p:custDataLst>
  </p:cSld>
  <p:clrMapOvr>
    <a:masterClrMapping/>
  </p:clrMapOvr>
  <p:transition advTm="29453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מציין מיקום תוכן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1252736"/>
          </a:xfrm>
          <a:solidFill>
            <a:srgbClr val="92D050"/>
          </a:solidFill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he-IL" dirty="0" smtClean="0"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  <a:latin typeface="Aharoni" pitchFamily="2" charset="-79"/>
                <a:cs typeface="Aharoni" pitchFamily="2" charset="-79"/>
              </a:rPr>
              <a:t>   </a:t>
            </a:r>
            <a:r>
              <a:rPr lang="he-IL" dirty="0" smtClean="0"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Aharoni" pitchFamily="2" charset="-79"/>
                <a:cs typeface="Aharoni" pitchFamily="2" charset="-79"/>
              </a:rPr>
              <a:t>תשובה: </a:t>
            </a:r>
            <a:r>
              <a:rPr lang="he-IL" dirty="0" smtClean="0">
                <a:effectLst/>
                <a:latin typeface="Aharoni" pitchFamily="2" charset="-79"/>
                <a:cs typeface="Aharoni" pitchFamily="2" charset="-79"/>
              </a:rPr>
              <a:t>סקירת מערכות מאוחרת תקינה לא </a:t>
            </a:r>
            <a:r>
              <a:rPr lang="he-IL" dirty="0" smtClean="0">
                <a:latin typeface="Aharoni" pitchFamily="2" charset="-79"/>
                <a:cs typeface="Aharoni" pitchFamily="2" charset="-79"/>
              </a:rPr>
              <a:t>יכולה לבדוק את כל חלקי העובר, כי ישנם חלקים בגוף העובר הממשיכים להתפתח עד הלידה.</a:t>
            </a:r>
            <a:endParaRPr lang="he-IL" dirty="0"/>
          </a:p>
        </p:txBody>
      </p:sp>
      <p:sp>
        <p:nvSpPr>
          <p:cNvPr id="5" name="כותרת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</a:bodyPr>
          <a:lstStyle/>
          <a:p>
            <a:r>
              <a:rPr lang="he-IL" sz="4000" dirty="0" smtClean="0"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reflection blurRad="12700" stA="48000" endA="300" endPos="55000" dir="5400000" sy="-90000" algn="bl" rotWithShape="0"/>
                </a:effectLst>
                <a:latin typeface="Aharoni" pitchFamily="2" charset="-79"/>
                <a:cs typeface="Aharoni" pitchFamily="2" charset="-79"/>
              </a:rPr>
              <a:t>סקירת מערכות מאוחרת</a:t>
            </a:r>
            <a:endParaRPr lang="he-IL" sz="4000" dirty="0">
              <a:effectLst>
                <a:glow rad="228600">
                  <a:schemeClr val="accent6">
                    <a:satMod val="175000"/>
                    <a:alpha val="40000"/>
                  </a:schemeClr>
                </a:glow>
                <a:reflection blurRad="12700" stA="48000" endA="300" endPos="55000" dir="5400000" sy="-90000" algn="bl" rotWithShape="0"/>
              </a:effectLst>
            </a:endParaRPr>
          </a:p>
        </p:txBody>
      </p:sp>
    </p:spTree>
    <p:custDataLst>
      <p:tags r:id="rId1"/>
    </p:custDataLst>
  </p:cSld>
  <p:clrMapOvr>
    <a:masterClrMapping/>
  </p:clrMapOvr>
  <p:transition advTm="908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://blog.tapuz.co.il/uspregnancy/images/3556788_2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-214346" y="-214338"/>
            <a:ext cx="9787006" cy="735811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1684784"/>
          </a:xfrm>
          <a:solidFill>
            <a:schemeClr val="bg1"/>
          </a:solidFill>
        </p:spPr>
        <p:txBody>
          <a:bodyPr/>
          <a:lstStyle/>
          <a:p>
            <a:r>
              <a:rPr lang="he-IL" dirty="0" smtClean="0">
                <a:solidFill>
                  <a:srgbClr val="FFFF00"/>
                </a:solidFill>
                <a:latin typeface="Aharoni" pitchFamily="2" charset="-79"/>
                <a:cs typeface="Aharoni" pitchFamily="2" charset="-79"/>
              </a:rPr>
              <a:t>הובהר לי כי בבדיקת סקירת מערכות מאוחרת בה נצפה ממצא חריג יהיה צורך, על-פי החלטת הרופא המטפל, לבצע בדיקות נוספות (כגוון: אקו-לב עובר ואחרות).</a:t>
            </a:r>
          </a:p>
          <a:p>
            <a:endParaRPr lang="he-IL" dirty="0">
              <a:solidFill>
                <a:srgbClr val="FFFF00"/>
              </a:solidFill>
            </a:endParaRPr>
          </a:p>
        </p:txBody>
      </p:sp>
      <p:sp>
        <p:nvSpPr>
          <p:cNvPr id="4" name="כותרת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e-IL" sz="4000" dirty="0" smtClean="0"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reflection blurRad="12700" stA="48000" endA="300" endPos="55000" dir="5400000" sy="-90000" algn="bl" rotWithShape="0"/>
                </a:effectLst>
                <a:latin typeface="Aharoni" pitchFamily="2" charset="-79"/>
                <a:cs typeface="Aharoni" pitchFamily="2" charset="-79"/>
              </a:rPr>
              <a:t>סקירת מערכות מאוחרת</a:t>
            </a:r>
            <a:endParaRPr lang="he-IL" sz="4000" dirty="0">
              <a:effectLst>
                <a:glow rad="228600">
                  <a:schemeClr val="accent6">
                    <a:satMod val="175000"/>
                    <a:alpha val="40000"/>
                  </a:schemeClr>
                </a:glow>
                <a:reflection blurRad="12700" stA="48000" endA="300" endPos="55000" dir="5400000" sy="-90000" algn="bl" rotWithShape="0"/>
              </a:effectLst>
            </a:endParaRPr>
          </a:p>
        </p:txBody>
      </p:sp>
    </p:spTree>
    <p:custDataLst>
      <p:tags r:id="rId2"/>
    </p:custDataLst>
    <p:controls>
      <p:control spid="4098" name="CheckBox1" r:id="rId3" imgW="2278440" imgH="647640"/>
    </p:controls>
  </p:cSld>
  <p:clrMapOvr>
    <a:masterClrMapping/>
  </p:clrMapOvr>
  <p:transition advTm="1985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124944"/>
          </a:xfrm>
          <a:solidFill>
            <a:schemeClr val="bg1"/>
          </a:solidFill>
        </p:spPr>
        <p:txBody>
          <a:bodyPr/>
          <a:lstStyle/>
          <a:p>
            <a:r>
              <a:rPr lang="he-IL" dirty="0" smtClean="0">
                <a:solidFill>
                  <a:srgbClr val="FFFF00"/>
                </a:solidFill>
                <a:latin typeface="Aharoni" pitchFamily="2" charset="-79"/>
                <a:cs typeface="Aharoni" pitchFamily="2" charset="-79"/>
              </a:rPr>
              <a:t>הובהר לי שסקירה מורחבת מוקדמת המבוצעת בשבועות 14-16, איננה מחליפה סקירה מאוחרת</a:t>
            </a:r>
            <a:r>
              <a:rPr lang="en-US" dirty="0" smtClean="0">
                <a:solidFill>
                  <a:srgbClr val="FFFF00"/>
                </a:solidFill>
                <a:latin typeface="Aharoni" pitchFamily="2" charset="-79"/>
                <a:cs typeface="Aharoni" pitchFamily="2" charset="-79"/>
              </a:rPr>
              <a:t>/</a:t>
            </a:r>
            <a:r>
              <a:rPr lang="he-IL" dirty="0" smtClean="0">
                <a:solidFill>
                  <a:srgbClr val="FFFF00"/>
                </a:solidFill>
                <a:latin typeface="Aharoni" pitchFamily="2" charset="-79"/>
                <a:cs typeface="Aharoni" pitchFamily="2" charset="-79"/>
              </a:rPr>
              <a:t>מורחבת/מכוונת אותה ניתן לבצע בשבועות 21-23.</a:t>
            </a:r>
          </a:p>
          <a:p>
            <a:r>
              <a:rPr lang="he-IL" dirty="0" smtClean="0">
                <a:solidFill>
                  <a:srgbClr val="FFFF00"/>
                </a:solidFill>
                <a:latin typeface="Aharoni" pitchFamily="2" charset="-79"/>
                <a:cs typeface="Aharoni" pitchFamily="2" charset="-79"/>
              </a:rPr>
              <a:t>בדיקת אולטרא סאונד, גם המעמיקה ביותר, אינה יכולה לאבחן בעיות כרומוזומליות ואינה יכולה להיות תחליף לבדיקת מי שפיר.</a:t>
            </a:r>
          </a:p>
          <a:p>
            <a:endParaRPr lang="he-IL" dirty="0">
              <a:solidFill>
                <a:srgbClr val="FFFF00"/>
              </a:solidFill>
            </a:endParaRPr>
          </a:p>
        </p:txBody>
      </p:sp>
      <p:sp>
        <p:nvSpPr>
          <p:cNvPr id="4" name="כותרת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e-IL" sz="4000" dirty="0" smtClean="0"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reflection blurRad="12700" stA="48000" endA="300" endPos="55000" dir="5400000" sy="-90000" algn="bl" rotWithShape="0"/>
                </a:effectLst>
                <a:latin typeface="Aharoni" pitchFamily="2" charset="-79"/>
                <a:cs typeface="Aharoni" pitchFamily="2" charset="-79"/>
              </a:rPr>
              <a:t>סקירת מערכות מאוחרת</a:t>
            </a:r>
            <a:endParaRPr lang="he-IL" sz="4000" dirty="0">
              <a:effectLst>
                <a:glow rad="228600">
                  <a:schemeClr val="accent6">
                    <a:satMod val="175000"/>
                    <a:alpha val="40000"/>
                  </a:schemeClr>
                </a:glow>
                <a:reflection blurRad="12700" stA="48000" endA="300" endPos="55000" dir="5400000" sy="-90000" algn="bl" rotWithShape="0"/>
              </a:effectLst>
            </a:endParaRPr>
          </a:p>
        </p:txBody>
      </p:sp>
    </p:spTree>
    <p:custDataLst>
      <p:tags r:id="rId2"/>
    </p:custDataLst>
    <p:controls>
      <p:control spid="5122" name="CheckBox1" r:id="rId3" imgW="2278440" imgH="647640"/>
    </p:controls>
  </p:cSld>
  <p:clrMapOvr>
    <a:masterClrMapping/>
  </p:clrMapOvr>
  <p:transition advTm="20266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כותרת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e-IL" sz="4000" dirty="0" smtClean="0"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reflection blurRad="12700" stA="48000" endA="300" endPos="55000" dir="5400000" sy="-90000" algn="bl" rotWithShape="0"/>
                </a:effectLst>
                <a:latin typeface="Aharoni" pitchFamily="2" charset="-79"/>
                <a:cs typeface="Aharoni" pitchFamily="2" charset="-79"/>
              </a:rPr>
              <a:t>סקירת מערכות מאוחרת</a:t>
            </a:r>
            <a:endParaRPr lang="he-IL" sz="4000" dirty="0">
              <a:effectLst>
                <a:glow rad="228600">
                  <a:schemeClr val="accent6">
                    <a:satMod val="175000"/>
                    <a:alpha val="40000"/>
                  </a:schemeClr>
                </a:glow>
                <a:reflection blurRad="12700" stA="48000" endA="300" endPos="55000" dir="5400000" sy="-90000" algn="bl" rotWithShape="0"/>
              </a:effectLst>
            </a:endParaRPr>
          </a:p>
        </p:txBody>
      </p:sp>
      <p:sp>
        <p:nvSpPr>
          <p:cNvPr id="6" name="מציין מיקום תוכן 2"/>
          <p:cNvSpPr>
            <a:spLocks noGrp="1"/>
          </p:cNvSpPr>
          <p:nvPr>
            <p:ph idx="1"/>
          </p:nvPr>
        </p:nvSpPr>
        <p:spPr>
          <a:xfrm>
            <a:off x="467544" y="1340768"/>
            <a:ext cx="8229600" cy="4349080"/>
          </a:xfrm>
          <a:solidFill>
            <a:schemeClr val="bg1"/>
          </a:solidFill>
        </p:spPr>
        <p:txBody>
          <a:bodyPr>
            <a:normAutofit lnSpcReduction="10000"/>
          </a:bodyPr>
          <a:lstStyle/>
          <a:p>
            <a:r>
              <a:rPr lang="he-IL" dirty="0" smtClean="0">
                <a:solidFill>
                  <a:srgbClr val="FFFF00"/>
                </a:solidFill>
                <a:latin typeface="Aharoni" pitchFamily="2" charset="-79"/>
                <a:cs typeface="Aharoni" pitchFamily="2" charset="-79"/>
              </a:rPr>
              <a:t>ניתן יהיה לבצע בדיקות נוספות גם בהעדר ממצא על-פי רצוני ועל חשבוני.</a:t>
            </a:r>
          </a:p>
          <a:p>
            <a:pPr>
              <a:buNone/>
            </a:pPr>
            <a:endParaRPr lang="he-IL" dirty="0" smtClean="0">
              <a:solidFill>
                <a:srgbClr val="FFFF00"/>
              </a:solidFill>
              <a:latin typeface="Aharoni" pitchFamily="2" charset="-79"/>
              <a:cs typeface="Aharoni" pitchFamily="2" charset="-79"/>
            </a:endParaRPr>
          </a:p>
          <a:p>
            <a:pPr>
              <a:buNone/>
            </a:pPr>
            <a:endParaRPr lang="he-IL" dirty="0" smtClean="0">
              <a:solidFill>
                <a:srgbClr val="FFFF00"/>
              </a:solidFill>
              <a:latin typeface="Aharoni" pitchFamily="2" charset="-79"/>
              <a:cs typeface="Aharoni" pitchFamily="2" charset="-79"/>
            </a:endParaRPr>
          </a:p>
          <a:p>
            <a:pPr>
              <a:buNone/>
            </a:pPr>
            <a:endParaRPr lang="he-IL" dirty="0" smtClean="0">
              <a:solidFill>
                <a:srgbClr val="FFFF00"/>
              </a:solidFill>
              <a:latin typeface="Aharoni" pitchFamily="2" charset="-79"/>
              <a:cs typeface="Aharoni" pitchFamily="2" charset="-79"/>
            </a:endParaRPr>
          </a:p>
          <a:p>
            <a:r>
              <a:rPr lang="he-IL" dirty="0" smtClean="0">
                <a:solidFill>
                  <a:srgbClr val="FFFF00"/>
                </a:solidFill>
                <a:latin typeface="Aharoni" pitchFamily="2" charset="-79"/>
                <a:cs typeface="Aharoni" pitchFamily="2" charset="-79"/>
              </a:rPr>
              <a:t>לאחר שכל האמור לעיל הובן לי אני מסכימה בזאת לביצוע סקירת מערכות מאוחרת, במגבלות האמורות לעיל.</a:t>
            </a:r>
            <a:endParaRPr lang="he-IL" dirty="0">
              <a:solidFill>
                <a:srgbClr val="FFFF00"/>
              </a:solidFill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83568" y="2564904"/>
            <a:ext cx="7715304" cy="1077218"/>
          </a:xfrm>
          <a:prstGeom prst="rect">
            <a:avLst/>
          </a:prstGeom>
          <a:noFill/>
          <a:ln w="28575">
            <a:solidFill>
              <a:schemeClr val="tx1"/>
            </a:solidFill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txBody>
          <a:bodyPr wrap="square" rtlCol="1">
            <a:spAutoFit/>
          </a:bodyPr>
          <a:lstStyle/>
          <a:p>
            <a:r>
              <a:rPr lang="he-IL" sz="3200" dirty="0" smtClean="0">
                <a:solidFill>
                  <a:srgbClr val="FFFF00"/>
                </a:solidFill>
                <a:latin typeface="Aharoni" pitchFamily="2" charset="-79"/>
                <a:cs typeface="Aharoni" pitchFamily="2" charset="-79"/>
              </a:rPr>
              <a:t>הובהר לי כי בכל מקרה עלי להציג את תוצאות סקירת המערכות המאוחרת בפני רופא הנשים המטפל.</a:t>
            </a:r>
            <a:endParaRPr lang="he-IL" sz="3200" dirty="0">
              <a:solidFill>
                <a:srgbClr val="FFFF00"/>
              </a:solidFill>
              <a:latin typeface="Aharoni" pitchFamily="2" charset="-79"/>
              <a:cs typeface="Aharoni" pitchFamily="2" charset="-79"/>
            </a:endParaRPr>
          </a:p>
        </p:txBody>
      </p:sp>
    </p:spTree>
    <p:custDataLst>
      <p:tags r:id="rId2"/>
    </p:custDataLst>
    <p:controls>
      <p:control spid="6146" name="CheckBox1" r:id="rId3" imgW="2278440" imgH="647640"/>
    </p:controls>
  </p:cSld>
  <p:clrMapOvr>
    <a:masterClrMapping/>
  </p:clrMapOvr>
  <p:transition advTm="30234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 build="p" animBg="1"/>
      <p:bldP spid="7" grpId="0" build="p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989040"/>
          </a:xfrm>
          <a:solidFill>
            <a:srgbClr val="92D050"/>
          </a:solidFill>
        </p:spPr>
        <p:txBody>
          <a:bodyPr>
            <a:normAutofit fontScale="92500" lnSpcReduction="20000"/>
          </a:bodyPr>
          <a:lstStyle/>
          <a:p>
            <a:pPr algn="ctr">
              <a:buNone/>
            </a:pPr>
            <a:r>
              <a:rPr lang="he-IL" u="sng" dirty="0" smtClean="0">
                <a:effectLst/>
                <a:latin typeface="Aharoni" pitchFamily="2" charset="-79"/>
                <a:cs typeface="Aharoni" pitchFamily="2" charset="-79"/>
              </a:rPr>
              <a:t>שאלות הכוונה ולימוד</a:t>
            </a:r>
          </a:p>
          <a:p>
            <a:pPr>
              <a:buNone/>
            </a:pPr>
            <a:r>
              <a:rPr lang="he-IL" dirty="0" smtClean="0"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Aharoni" pitchFamily="2" charset="-79"/>
                <a:cs typeface="Aharoni" pitchFamily="2" charset="-79"/>
              </a:rPr>
              <a:t>   שאלה: </a:t>
            </a:r>
            <a:r>
              <a:rPr lang="he-IL" dirty="0" smtClean="0">
                <a:effectLst/>
                <a:latin typeface="Aharoni" pitchFamily="2" charset="-79"/>
                <a:cs typeface="Aharoni" pitchFamily="2" charset="-79"/>
              </a:rPr>
              <a:t>אחרי שבוצעה סקירה מאוחרת מורחבת תקינה (ללא ממצא), האם יש צורך בבדיקות נוספות?</a:t>
            </a:r>
          </a:p>
          <a:p>
            <a:pPr marL="514350" indent="-514350">
              <a:buNone/>
            </a:pPr>
            <a:r>
              <a:rPr lang="he-IL" dirty="0" smtClean="0">
                <a:effectLst/>
                <a:latin typeface="Aharoni" pitchFamily="2" charset="-79"/>
                <a:cs typeface="Aharoni" pitchFamily="2" charset="-79"/>
              </a:rPr>
              <a:t>1.  יש צורך לבצע בדיקת חלבון עוברי.</a:t>
            </a:r>
          </a:p>
          <a:p>
            <a:pPr marL="514350" indent="-514350">
              <a:buNone/>
            </a:pPr>
            <a:r>
              <a:rPr lang="he-IL" dirty="0" smtClean="0">
                <a:effectLst/>
                <a:latin typeface="Aharoni" pitchFamily="2" charset="-79"/>
                <a:cs typeface="Aharoni" pitchFamily="2" charset="-79"/>
              </a:rPr>
              <a:t>2.  אין צורך בבדיקות נוספות.</a:t>
            </a:r>
          </a:p>
          <a:p>
            <a:pPr marL="514350" indent="-514350">
              <a:buNone/>
            </a:pPr>
            <a:r>
              <a:rPr lang="he-IL" dirty="0" smtClean="0">
                <a:effectLst/>
                <a:latin typeface="Aharoni" pitchFamily="2" charset="-79"/>
                <a:cs typeface="Aharoni" pitchFamily="2" charset="-79"/>
              </a:rPr>
              <a:t>3.  יש צורך לבצע בדיקת חלבון עוברי, וניתן לבצע בדיקות נוספות גם בהעדר ממצא לפי רצון האישה.</a:t>
            </a:r>
          </a:p>
          <a:p>
            <a:pPr marL="514350" indent="-514350">
              <a:buNone/>
            </a:pPr>
            <a:r>
              <a:rPr lang="he-IL" dirty="0" smtClean="0">
                <a:effectLst/>
                <a:latin typeface="Aharoni" pitchFamily="2" charset="-79"/>
                <a:cs typeface="Aharoni" pitchFamily="2" charset="-79"/>
              </a:rPr>
              <a:t>4.  אין צורך ולא ניתן לבצע בדיקות נוספות  פרט לחלבון עוברי.</a:t>
            </a:r>
          </a:p>
          <a:p>
            <a:endParaRPr lang="he-IL" dirty="0"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4" name="כותרת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e-IL" sz="4000" dirty="0" smtClean="0"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reflection blurRad="12700" stA="48000" endA="300" endPos="55000" dir="5400000" sy="-90000" algn="bl" rotWithShape="0"/>
                </a:effectLst>
                <a:latin typeface="Aharoni" pitchFamily="2" charset="-79"/>
                <a:cs typeface="Aharoni" pitchFamily="2" charset="-79"/>
              </a:rPr>
              <a:t>סקירת מערכות מאוחרת</a:t>
            </a:r>
            <a:endParaRPr lang="he-IL" sz="4000" dirty="0">
              <a:effectLst>
                <a:glow rad="228600">
                  <a:schemeClr val="accent6">
                    <a:satMod val="175000"/>
                    <a:alpha val="40000"/>
                  </a:schemeClr>
                </a:glow>
                <a:reflection blurRad="12700" stA="48000" endA="300" endPos="55000" dir="5400000" sy="-90000" algn="bl" rotWithShape="0"/>
              </a:effectLst>
            </a:endParaRPr>
          </a:p>
        </p:txBody>
      </p:sp>
    </p:spTree>
    <p:custDataLst>
      <p:tags r:id="rId1"/>
    </p:custDataLst>
  </p:cSld>
  <p:clrMapOvr>
    <a:masterClrMapping/>
  </p:clrMapOvr>
  <p:transition advTm="20077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2116832"/>
          </a:xfrm>
          <a:solidFill>
            <a:srgbClr val="92D050"/>
          </a:solidFill>
        </p:spPr>
        <p:txBody>
          <a:bodyPr/>
          <a:lstStyle/>
          <a:p>
            <a:pPr>
              <a:buNone/>
            </a:pPr>
            <a:r>
              <a:rPr lang="he-IL" dirty="0"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he-IL" dirty="0" smtClean="0"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  </a:t>
            </a:r>
            <a:r>
              <a:rPr lang="he-IL" dirty="0" smtClean="0"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Aharoni" pitchFamily="2" charset="-79"/>
                <a:cs typeface="Aharoni" pitchFamily="2" charset="-79"/>
              </a:rPr>
              <a:t>תשובה: </a:t>
            </a:r>
            <a:r>
              <a:rPr lang="he-IL" dirty="0" smtClean="0">
                <a:effectLst/>
                <a:latin typeface="Aharoni" pitchFamily="2" charset="-79"/>
                <a:cs typeface="Aharoni" pitchFamily="2" charset="-79"/>
              </a:rPr>
              <a:t>אחרי שבוצעה סקירה מורחבת מאוחרת תקינה (ללא ממצא) יש </a:t>
            </a:r>
            <a:r>
              <a:rPr lang="he-IL" dirty="0" smtClean="0">
                <a:latin typeface="Aharoni" pitchFamily="2" charset="-79"/>
                <a:cs typeface="Aharoni" pitchFamily="2" charset="-79"/>
              </a:rPr>
              <a:t>צורך לבצע בדיקת חלבון עוברי, וניתן לבצע בדיקות נוספות גם בהעדר ממצא לפי רצון האישה.</a:t>
            </a:r>
            <a:r>
              <a:rPr lang="he-IL" dirty="0" smtClean="0"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  <a:latin typeface="Aharoni" pitchFamily="2" charset="-79"/>
                <a:cs typeface="Aharoni" pitchFamily="2" charset="-79"/>
              </a:rPr>
              <a:t> </a:t>
            </a:r>
            <a:endParaRPr lang="he-IL" dirty="0"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4" name="כותרת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e-IL" sz="4000" dirty="0" smtClean="0"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reflection blurRad="12700" stA="48000" endA="300" endPos="55000" dir="5400000" sy="-90000" algn="bl" rotWithShape="0"/>
                </a:effectLst>
                <a:latin typeface="Aharoni" pitchFamily="2" charset="-79"/>
                <a:cs typeface="Aharoni" pitchFamily="2" charset="-79"/>
              </a:rPr>
              <a:t>סקירת מערכות מאוחרת</a:t>
            </a:r>
            <a:endParaRPr lang="he-IL" sz="4000" dirty="0">
              <a:effectLst>
                <a:glow rad="228600">
                  <a:schemeClr val="accent6">
                    <a:satMod val="175000"/>
                    <a:alpha val="40000"/>
                  </a:schemeClr>
                </a:glow>
                <a:reflection blurRad="12700" stA="48000" endA="300" endPos="55000" dir="5400000" sy="-90000" algn="bl" rotWithShape="0"/>
              </a:effectLst>
            </a:endParaRPr>
          </a:p>
        </p:txBody>
      </p:sp>
      <p:sp>
        <p:nvSpPr>
          <p:cNvPr id="37890" name="AutoShape 2" descr="https://encrypted-tbn2.gstatic.com/images?q=tbn:ANd9GcSvUPzfQ9uoNhYxD5iTN6egmUSyCLVi2EBJbHqEcmafW1kFHp4ApQ">
            <a:hlinkClick r:id="rId3"/>
          </p:cNvPr>
          <p:cNvSpPr>
            <a:spLocks noChangeAspect="1" noChangeArrowheads="1"/>
          </p:cNvSpPr>
          <p:nvPr/>
        </p:nvSpPr>
        <p:spPr bwMode="auto">
          <a:xfrm>
            <a:off x="6530975" y="-1058863"/>
            <a:ext cx="2076450" cy="2209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e-IL"/>
          </a:p>
        </p:txBody>
      </p:sp>
      <p:pic>
        <p:nvPicPr>
          <p:cNvPr id="37892" name="Picture 4" descr="https://encrypted-tbn2.gstatic.com/images?q=tbn:ANd9GcSvUPzfQ9uoNhYxD5iTN6egmUSyCLVi2EBJbHqEcmafW1kFHp4ApQ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779912" y="3933056"/>
            <a:ext cx="2076450" cy="249783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custDataLst>
      <p:tags r:id="rId1"/>
    </p:custDataLst>
  </p:cSld>
  <p:clrMapOvr>
    <a:masterClrMapping/>
  </p:clrMapOvr>
  <p:transition advTm="15241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כותרת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e-IL" sz="4000" dirty="0" smtClean="0"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reflection blurRad="12700" stA="48000" endA="300" endPos="55000" dir="5400000" sy="-90000" algn="bl" rotWithShape="0"/>
                </a:effectLst>
                <a:latin typeface="Aharoni" pitchFamily="2" charset="-79"/>
                <a:cs typeface="Aharoni" pitchFamily="2" charset="-79"/>
              </a:rPr>
              <a:t>סקירת מערכות מאוחרת</a:t>
            </a:r>
            <a:endParaRPr lang="he-IL" sz="4000" dirty="0">
              <a:effectLst>
                <a:glow rad="228600">
                  <a:schemeClr val="accent6">
                    <a:satMod val="175000"/>
                    <a:alpha val="40000"/>
                  </a:schemeClr>
                </a:glow>
                <a:reflection blurRad="12700" stA="48000" endA="300" endPos="55000" dir="5400000" sy="-90000" algn="bl" rotWithShape="0"/>
              </a:effectLst>
            </a:endParaRPr>
          </a:p>
        </p:txBody>
      </p:sp>
    </p:spTree>
    <p:custDataLst>
      <p:tags r:id="rId2"/>
    </p:custDataLst>
    <p:controls>
      <p:control spid="7170" name="ShockwaveFlash1" r:id="rId3" imgW="8426667" imgH="4896975"/>
    </p:controls>
  </p:cSld>
  <p:clrMapOvr>
    <a:masterClrMapping/>
  </p:clrMapOvr>
  <p:transition advTm="14025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2836912"/>
          </a:xfrm>
          <a:solidFill>
            <a:schemeClr val="bg1"/>
          </a:solidFill>
        </p:spPr>
        <p:txBody>
          <a:bodyPr/>
          <a:lstStyle/>
          <a:p>
            <a:pPr marL="541782" indent="-514350" algn="ctr">
              <a:buNone/>
            </a:pPr>
            <a:r>
              <a:rPr lang="he-IL" sz="3600" u="sng" dirty="0" smtClean="0">
                <a:solidFill>
                  <a:srgbClr val="FFFF00"/>
                </a:solidFill>
                <a:latin typeface="Aharoni" pitchFamily="2" charset="-79"/>
                <a:cs typeface="Aharoni" pitchFamily="2" charset="-79"/>
              </a:rPr>
              <a:t>הצהרה והסכמה לביצוע סקירת מערכות מאוחרת</a:t>
            </a:r>
            <a:endParaRPr lang="he-IL" sz="2800" u="sng" dirty="0" smtClean="0">
              <a:solidFill>
                <a:srgbClr val="FFFF00"/>
              </a:solidFill>
              <a:latin typeface="Aharoni" pitchFamily="2" charset="-79"/>
              <a:cs typeface="Aharoni" pitchFamily="2" charset="-79"/>
            </a:endParaRPr>
          </a:p>
          <a:p>
            <a:pPr>
              <a:buNone/>
            </a:pPr>
            <a:r>
              <a:rPr lang="he-IL" dirty="0" smtClean="0">
                <a:solidFill>
                  <a:srgbClr val="FFFF00"/>
                </a:solidFill>
                <a:latin typeface="Aharoni" pitchFamily="2" charset="-79"/>
                <a:cs typeface="Aharoni" pitchFamily="2" charset="-79"/>
              </a:rPr>
              <a:t>   לאחר שקראתי את  כל המצגת והבנתי את שיטת הבדיקה, מגבלות הבדיקה, אפשרויות חלופיות ואפשרויות לסיבוכים אני מסכימה לביצוע הבדיקה במגבלות האמורות. </a:t>
            </a:r>
          </a:p>
          <a:p>
            <a:endParaRPr lang="he-IL" dirty="0">
              <a:solidFill>
                <a:srgbClr val="FFFF00"/>
              </a:solidFill>
            </a:endParaRPr>
          </a:p>
        </p:txBody>
      </p:sp>
      <p:sp>
        <p:nvSpPr>
          <p:cNvPr id="4" name="כותרת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e-IL" sz="4000" dirty="0" smtClean="0"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reflection blurRad="12700" stA="48000" endA="300" endPos="55000" dir="5400000" sy="-90000" algn="bl" rotWithShape="0"/>
                </a:effectLst>
                <a:latin typeface="Aharoni" pitchFamily="2" charset="-79"/>
                <a:cs typeface="Aharoni" pitchFamily="2" charset="-79"/>
              </a:rPr>
              <a:t>סקירת מערכות מאוחרת</a:t>
            </a:r>
            <a:endParaRPr lang="he-IL" sz="4000" dirty="0">
              <a:effectLst>
                <a:glow rad="228600">
                  <a:schemeClr val="accent6">
                    <a:satMod val="175000"/>
                    <a:alpha val="40000"/>
                  </a:schemeClr>
                </a:glow>
                <a:reflection blurRad="12700" stA="48000" endA="300" endPos="55000" dir="5400000" sy="-90000" algn="bl" rotWithShape="0"/>
              </a:effectLst>
            </a:endParaRPr>
          </a:p>
        </p:txBody>
      </p:sp>
    </p:spTree>
    <p:custDataLst>
      <p:tags r:id="rId2"/>
    </p:custDataLst>
    <p:controls>
      <p:control spid="8194" name="CheckBox1" r:id="rId3" imgW="2278440" imgH="647640"/>
    </p:controls>
  </p:cSld>
  <p:clrMapOvr>
    <a:masterClrMapping/>
  </p:clrMapOvr>
  <p:transition advTm="20202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|1.7|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8.1|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9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7|29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7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7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|0.9|1.2|0.6|6.7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6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|0.8|0.4|0.4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7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6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5|9.6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5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5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5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4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5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5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7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5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7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2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5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6|1.4|1.3|4.3|5|2.2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6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2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8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9"/>
</p:tagLst>
</file>

<file path=ppt/theme/theme1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294</TotalTime>
  <Words>1204</Words>
  <Application>Microsoft Office PowerPoint</Application>
  <PresentationFormat>‫הצגה על המסך (4:3)</PresentationFormat>
  <Paragraphs>128</Paragraphs>
  <Slides>30</Slides>
  <Notes>0</Notes>
  <HiddenSlides>0</HiddenSlides>
  <MMClips>0</MMClips>
  <ScaleCrop>false</ScaleCrop>
  <HeadingPairs>
    <vt:vector size="4" baseType="variant"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30</vt:i4>
      </vt:variant>
    </vt:vector>
  </HeadingPairs>
  <TitlesOfParts>
    <vt:vector size="31" baseType="lpstr">
      <vt:lpstr>ערכת נושא Office</vt:lpstr>
      <vt:lpstr>שקופית 1</vt:lpstr>
      <vt:lpstr>בדיקת על-קול לסקירת מערכות מאוחרת</vt:lpstr>
      <vt:lpstr>בסקירה המאוחרת נבדקים, נסקרים ומודגמים:</vt:lpstr>
      <vt:lpstr>בסקירה המאוחרת נבדקים, נסקרים ומודגמים:</vt:lpstr>
      <vt:lpstr>בסקירה המאוחרת נמדדים:</vt:lpstr>
      <vt:lpstr>בדיקת על-קול לסקירת מערכות מאוחרת</vt:lpstr>
      <vt:lpstr>סקירת מערכות מאוחרת</vt:lpstr>
      <vt:lpstr>שקופית 8</vt:lpstr>
      <vt:lpstr>סקירת מערכות מאוחרת</vt:lpstr>
      <vt:lpstr>סקירת מערכות מאוחרת</vt:lpstr>
      <vt:lpstr>סקירת מערכות מאוחרת</vt:lpstr>
      <vt:lpstr>בדיקת על-קול לסקירת מערכות מאוחרת/מורחבת/מכוונת הסכמת הנבדקת</vt:lpstr>
      <vt:lpstr>סקירת מערכות מאוחרת</vt:lpstr>
      <vt:lpstr>סקירת מערכות מאוחרת</vt:lpstr>
      <vt:lpstr>סקירת מערכות מאוחרת</vt:lpstr>
      <vt:lpstr>סקירת מערכות מאוחרת</vt:lpstr>
      <vt:lpstr>סקירת מערכות מאוחרת</vt:lpstr>
      <vt:lpstr>סקירת מערכות מאוחרת</vt:lpstr>
      <vt:lpstr>סקירת מערכות מאוחרת</vt:lpstr>
      <vt:lpstr>סקירת מערכות מאוחרת</vt:lpstr>
      <vt:lpstr>סקירת מערכות מאוחרת</vt:lpstr>
      <vt:lpstr>סקירת מערכות מאוחרת</vt:lpstr>
      <vt:lpstr>סקירת מערכות מאוחרת</vt:lpstr>
      <vt:lpstr>סקירת מערכות מאוחרת</vt:lpstr>
      <vt:lpstr>סקירת מערכות מאוחרת</vt:lpstr>
      <vt:lpstr>סקירת מערכות מאוחרת</vt:lpstr>
      <vt:lpstr>סקירת מערכות מאוחרת</vt:lpstr>
      <vt:lpstr>סקירת מערכות מאוחרת</vt:lpstr>
      <vt:lpstr>סקירת מערכות מאוחרת</vt:lpstr>
      <vt:lpstr>סקירת מערכות מאוחרת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שקופית 1</dc:title>
  <dc:creator>Tadmor</dc:creator>
  <cp:lastModifiedBy>Tadmor</cp:lastModifiedBy>
  <cp:revision>50</cp:revision>
  <dcterms:created xsi:type="dcterms:W3CDTF">2013-09-03T15:58:41Z</dcterms:created>
  <dcterms:modified xsi:type="dcterms:W3CDTF">2013-11-14T21:31:38Z</dcterms:modified>
</cp:coreProperties>
</file>