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activeX/activeX15.xml" ContentType="application/vnd.ms-office.activeX+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activeX/activeX2.xml" ContentType="application/vnd.ms-office.activeX+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activeX/activeX11.xml" ContentType="application/vnd.ms-office.activeX+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activeX/activeX9.xml" ContentType="application/vnd.ms-office.activeX+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activeX/activeX7.xml" ContentType="application/vnd.ms-office.activeX+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bin" ContentType="application/vnd.ms-office.activeX"/>
  <Override PartName="/ppt/activeX/activeX5.xml" ContentType="application/vnd.ms-office.activeX+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activeX/activeX3.xml" ContentType="application/vnd.ms-office.activeX+xml"/>
  <Override PartName="/ppt/activeX/activeX14.xml" ContentType="application/vnd.ms-office.activeX+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activeX/activeX1.xml" ContentType="application/vnd.ms-office.activeX+xml"/>
  <Override PartName="/ppt/activeX/activeX12.xml" ContentType="application/vnd.ms-office.activeX+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activeX/activeX10.xml" ContentType="application/vnd.ms-office.activeX+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activeX/activeX8.xml" ContentType="application/vnd.ms-office.activeX+xml"/>
  <Override PartName="/ppt/slides/slide8.xml" ContentType="application/vnd.openxmlformats-officedocument.presentationml.slide+xml"/>
  <Override PartName="/ppt/slides/slide49.xml" ContentType="application/vnd.openxmlformats-officedocument.presentationml.slide+xml"/>
  <Override PartName="/ppt/activeX/activeX6.xml" ContentType="application/vnd.ms-office.activeX+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activeX/activeX4.xml" ContentType="application/vnd.ms-office.activeX+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activeX/activeX13.xml" ContentType="application/vnd.ms-office.activeX+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sldIdLst>
    <p:sldId id="256" r:id="rId2"/>
    <p:sldId id="268" r:id="rId3"/>
    <p:sldId id="324" r:id="rId4"/>
    <p:sldId id="257" r:id="rId5"/>
    <p:sldId id="258" r:id="rId6"/>
    <p:sldId id="323" r:id="rId7"/>
    <p:sldId id="322" r:id="rId8"/>
    <p:sldId id="270" r:id="rId9"/>
    <p:sldId id="287" r:id="rId10"/>
    <p:sldId id="289" r:id="rId11"/>
    <p:sldId id="271" r:id="rId12"/>
    <p:sldId id="259" r:id="rId13"/>
    <p:sldId id="260" r:id="rId14"/>
    <p:sldId id="298" r:id="rId15"/>
    <p:sldId id="299" r:id="rId16"/>
    <p:sldId id="300" r:id="rId17"/>
    <p:sldId id="301" r:id="rId18"/>
    <p:sldId id="302" r:id="rId19"/>
    <p:sldId id="303" r:id="rId20"/>
    <p:sldId id="304" r:id="rId21"/>
    <p:sldId id="305" r:id="rId22"/>
    <p:sldId id="261" r:id="rId23"/>
    <p:sldId id="316" r:id="rId24"/>
    <p:sldId id="317" r:id="rId25"/>
    <p:sldId id="320" r:id="rId26"/>
    <p:sldId id="321" r:id="rId27"/>
    <p:sldId id="263" r:id="rId28"/>
    <p:sldId id="272" r:id="rId29"/>
    <p:sldId id="276" r:id="rId30"/>
    <p:sldId id="306" r:id="rId31"/>
    <p:sldId id="307" r:id="rId32"/>
    <p:sldId id="273" r:id="rId33"/>
    <p:sldId id="309" r:id="rId34"/>
    <p:sldId id="311" r:id="rId35"/>
    <p:sldId id="274" r:id="rId36"/>
    <p:sldId id="318" r:id="rId37"/>
    <p:sldId id="319" r:id="rId38"/>
    <p:sldId id="290" r:id="rId39"/>
    <p:sldId id="291" r:id="rId40"/>
    <p:sldId id="278" r:id="rId41"/>
    <p:sldId id="269" r:id="rId42"/>
    <p:sldId id="294" r:id="rId43"/>
    <p:sldId id="295" r:id="rId44"/>
    <p:sldId id="281" r:id="rId45"/>
    <p:sldId id="282" r:id="rId46"/>
    <p:sldId id="285" r:id="rId47"/>
    <p:sldId id="277" r:id="rId48"/>
    <p:sldId id="296" r:id="rId49"/>
    <p:sldId id="297" r:id="rId50"/>
    <p:sldId id="279" r:id="rId51"/>
    <p:sldId id="312" r:id="rId52"/>
    <p:sldId id="310" r:id="rId53"/>
    <p:sldId id="286" r:id="rId54"/>
    <p:sldId id="292" r:id="rId55"/>
    <p:sldId id="293" r:id="rId56"/>
    <p:sldId id="280" r:id="rId57"/>
    <p:sldId id="284" r:id="rId58"/>
    <p:sldId id="266" r:id="rId59"/>
    <p:sldId id="325" r:id="rId60"/>
    <p:sldId id="326" r:id="rId61"/>
    <p:sldId id="315" r:id="rId62"/>
    <p:sldId id="267" r:id="rId63"/>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EBF4"/>
    <a:srgbClr val="F7F9B5"/>
    <a:srgbClr val="F4F690"/>
    <a:srgbClr val="F1FC8A"/>
    <a:srgbClr val="3DEA14"/>
    <a:srgbClr val="C965D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4380"/>
    <p:restoredTop sz="94660"/>
  </p:normalViewPr>
  <p:slideViewPr>
    <p:cSldViewPr>
      <p:cViewPr varScale="1">
        <p:scale>
          <a:sx n="78" d="100"/>
          <a:sy n="78" d="100"/>
        </p:scale>
        <p:origin x="-274"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_rels/activeX8.xml.rels><?xml version="1.0" encoding="UTF-8" standalone="yes"?>
<Relationships xmlns="http://schemas.openxmlformats.org/package/2006/relationships"><Relationship Id="rId1" Type="http://schemas.microsoft.com/office/2006/relationships/activeXControlBinary" Target="activeX8.bin"/></Relationships>
</file>

<file path=ppt/activeX/_rels/activeX9.xml.rels><?xml version="1.0" encoding="UTF-8" standalone="yes"?>
<Relationships xmlns="http://schemas.openxmlformats.org/package/2006/relationships"><Relationship Id="rId1" Type="http://schemas.microsoft.com/office/2006/relationships/activeXControlBinary" Target="activeX9.bin"/></Relationships>
</file>

<file path=ppt/activeX/_rels/activeX10.xml.rels><?xml version="1.0" encoding="UTF-8" standalone="yes"?>
<Relationships xmlns="http://schemas.openxmlformats.org/package/2006/relationships"><Relationship Id="rId1" Type="http://schemas.microsoft.com/office/2006/relationships/activeXControlBinary" Target="activeX10.bin"/></Relationships>
</file>

<file path=ppt/activeX/_rels/activeX11.xml.rels><?xml version="1.0" encoding="UTF-8" standalone="yes"?>
<Relationships xmlns="http://schemas.openxmlformats.org/package/2006/relationships"><Relationship Id="rId1" Type="http://schemas.microsoft.com/office/2006/relationships/activeXControlBinary" Target="activeX11.bin"/></Relationships>
</file>

<file path=ppt/activeX/_rels/activeX12.xml.rels><?xml version="1.0" encoding="UTF-8" standalone="yes"?>
<Relationships xmlns="http://schemas.openxmlformats.org/package/2006/relationships"><Relationship Id="rId1" Type="http://schemas.microsoft.com/office/2006/relationships/activeXControlBinary" Target="activeX12.bin"/></Relationships>
</file>

<file path=ppt/activeX/_rels/activeX13.xml.rels><?xml version="1.0" encoding="UTF-8" standalone="yes"?>
<Relationships xmlns="http://schemas.openxmlformats.org/package/2006/relationships"><Relationship Id="rId1" Type="http://schemas.microsoft.com/office/2006/relationships/activeXControlBinary" Target="activeX13.bin"/></Relationships>
</file>

<file path=ppt/activeX/_rels/activeX14.xml.rels><?xml version="1.0" encoding="UTF-8" standalone="yes"?>
<Relationships xmlns="http://schemas.openxmlformats.org/package/2006/relationships"><Relationship Id="rId1" Type="http://schemas.microsoft.com/office/2006/relationships/activeXControlBinary" Target="activeX14.bin"/></Relationships>
</file>

<file path=ppt/activeX/_rels/activeX15.xml.rels><?xml version="1.0" encoding="UTF-8" standalone="yes"?>
<Relationships xmlns="http://schemas.openxmlformats.org/package/2006/relationships"><Relationship Id="rId1" Type="http://schemas.microsoft.com/office/2006/relationships/activeXControlBinary" Target="activeX15.bin"/></Relationships>
</file>

<file path=ppt/activeX/activeX1.xml><?xml version="1.0" encoding="utf-8"?>
<ax:ocx xmlns:ax="http://schemas.microsoft.com/office/2006/activeX" xmlns:r="http://schemas.openxmlformats.org/officeDocument/2006/relationships" ax:classid="{8BD21D40-EC42-11CE-9E0D-00AA006002F3}" ax:persistence="persistStorage" r:id="rId1"/>
</file>

<file path=ppt/activeX/activeX2.xml><?xml version="1.0" encoding="utf-8"?>
<ax:ocx xmlns:ax="http://schemas.microsoft.com/office/2006/activeX" xmlns:r="http://schemas.openxmlformats.org/officeDocument/2006/relationships" ax:classid="{8BD21D40-EC42-11CE-9E0D-00AA006002F3}" ax:persistence="persistStorage" r:id="rId1"/>
</file>

<file path=ppt/activeX/activeX3.xml><?xml version="1.0" encoding="utf-8"?>
<ax:ocx xmlns:ax="http://schemas.microsoft.com/office/2006/activeX" xmlns:r="http://schemas.openxmlformats.org/officeDocument/2006/relationships" ax:classid="{8BD21D40-EC42-11CE-9E0D-00AA006002F3}" ax:persistence="persistStorage" r:id="rId1"/>
</file>

<file path=ppt/activeX/activeX4.xml><?xml version="1.0" encoding="utf-8"?>
<ax:ocx xmlns:ax="http://schemas.microsoft.com/office/2006/activeX" xmlns:r="http://schemas.openxmlformats.org/officeDocument/2006/relationships" ax:classid="{8BD21D40-EC42-11CE-9E0D-00AA006002F3}" ax:persistence="persistStorage" r:id="rId1"/>
</file>

<file path=ppt/activeX/activeX5.xml><?xml version="1.0" encoding="utf-8"?>
<ax:ocx xmlns:ax="http://schemas.microsoft.com/office/2006/activeX" xmlns:r="http://schemas.openxmlformats.org/officeDocument/2006/relationships" ax:classid="{8BD21D40-EC42-11CE-9E0D-00AA006002F3}" ax:persistence="persistStorage" r:id="rId1"/>
</file>

<file path=ppt/activeX/activeX6.xml><?xml version="1.0" encoding="utf-8"?>
<ax:ocx xmlns:ax="http://schemas.microsoft.com/office/2006/activeX" xmlns:r="http://schemas.openxmlformats.org/officeDocument/2006/relationships" ax:classid="{8BD21D40-EC42-11CE-9E0D-00AA006002F3}" ax:persistence="persistStorage" r:id="rId1"/>
</file>

<file path=ppt/activeX/activeX7.xml><?xml version="1.0" encoding="utf-8"?>
<ax:ocx xmlns:ax="http://schemas.microsoft.com/office/2006/activeX" xmlns:r="http://schemas.openxmlformats.org/officeDocument/2006/relationships" ax:classid="{8BD21D40-EC42-11CE-9E0D-00AA006002F3}" ax:persistence="persistStorage" r:id="rId1"/>
</file>

<file path=ppt/activeX/activeX8.xml><?xml version="1.0" encoding="utf-8"?>
<ax:ocx xmlns:ax="http://schemas.microsoft.com/office/2006/activeX" xmlns:r="http://schemas.openxmlformats.org/officeDocument/2006/relationships" ax:classid="{8BD21D40-EC42-11CE-9E0D-00AA006002F3}" ax:persistence="persistStorage" r:id="rId1"/>
</file>

<file path=ppt/activeX/activeX9.xml><?xml version="1.0" encoding="utf-8"?>
<ax:ocx xmlns:ax="http://schemas.microsoft.com/office/2006/activeX" xmlns:r="http://schemas.openxmlformats.org/officeDocument/2006/relationships" ax:classid="{8BD21D40-EC42-11CE-9E0D-00AA006002F3}" ax:persistence="persistStorage" r:id="rId1"/>
</file>

<file path=ppt/activeX/activeX10.xml><?xml version="1.0" encoding="utf-8"?>
<ax:ocx xmlns:ax="http://schemas.microsoft.com/office/2006/activeX" xmlns:r="http://schemas.openxmlformats.org/officeDocument/2006/relationships" ax:classid="{8BD21D40-EC42-11CE-9E0D-00AA006002F3}" ax:persistence="persistStorage" r:id="rId1"/>
</file>

<file path=ppt/activeX/activeX11.xml><?xml version="1.0" encoding="utf-8"?>
<ax:ocx xmlns:ax="http://schemas.microsoft.com/office/2006/activeX" xmlns:r="http://schemas.openxmlformats.org/officeDocument/2006/relationships" ax:classid="{8BD21D40-EC42-11CE-9E0D-00AA006002F3}" ax:persistence="persistStorage" r:id="rId1"/>
</file>

<file path=ppt/activeX/activeX12.xml><?xml version="1.0" encoding="utf-8"?>
<ax:ocx xmlns:ax="http://schemas.microsoft.com/office/2006/activeX" xmlns:r="http://schemas.openxmlformats.org/officeDocument/2006/relationships" ax:classid="{8BD21D40-EC42-11CE-9E0D-00AA006002F3}" ax:persistence="persistStorage" r:id="rId1"/>
</file>

<file path=ppt/activeX/activeX13.xml><?xml version="1.0" encoding="utf-8"?>
<ax:ocx xmlns:ax="http://schemas.microsoft.com/office/2006/activeX" xmlns:r="http://schemas.openxmlformats.org/officeDocument/2006/relationships" ax:classid="{8BD21D40-EC42-11CE-9E0D-00AA006002F3}" ax:persistence="persistStorage" r:id="rId1"/>
</file>

<file path=ppt/activeX/activeX14.xml><?xml version="1.0" encoding="utf-8"?>
<ax:ocx xmlns:ax="http://schemas.microsoft.com/office/2006/activeX" xmlns:r="http://schemas.openxmlformats.org/officeDocument/2006/relationships" ax:classid="{8BD21D40-EC42-11CE-9E0D-00AA006002F3}" ax:persistence="persistStorage" r:id="rId1"/>
</file>

<file path=ppt/activeX/activeX15.xml><?xml version="1.0" encoding="utf-8"?>
<ax:ocx xmlns:ax="http://schemas.microsoft.com/office/2006/activeX" xmlns:r="http://schemas.openxmlformats.org/officeDocument/2006/relationships" ax:classid="{8BD21D40-EC42-11CE-9E0D-00AA006002F3}"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14" name="כותרת 13"/>
          <p:cNvSpPr>
            <a:spLocks noGrp="1"/>
          </p:cNvSpPr>
          <p:nvPr>
            <p:ph type="ctrTitle"/>
          </p:nvPr>
        </p:nvSpPr>
        <p:spPr>
          <a:xfrm>
            <a:off x="1432560" y="359898"/>
            <a:ext cx="7406640" cy="1472184"/>
          </a:xfrm>
        </p:spPr>
        <p:txBody>
          <a:bodyPr anchor="b"/>
          <a:lstStyle>
            <a:lvl1pPr algn="l">
              <a:defRPr/>
            </a:lvl1pPr>
            <a:extLst/>
          </a:lstStyle>
          <a:p>
            <a:r>
              <a:rPr kumimoji="0" lang="he-IL" smtClean="0"/>
              <a:t>לחץ כדי לערוך סגנון כותרת של תבנית בסיס</a:t>
            </a:r>
            <a:endParaRPr kumimoji="0" lang="en-US"/>
          </a:p>
        </p:txBody>
      </p:sp>
      <p:sp>
        <p:nvSpPr>
          <p:cNvPr id="22" name="כותרת משנה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e-IL" smtClean="0"/>
              <a:t>לחץ כדי לערוך סגנון כותרת משנה של תבנית בסיס</a:t>
            </a:r>
            <a:endParaRPr kumimoji="0" lang="en-US"/>
          </a:p>
        </p:txBody>
      </p:sp>
      <p:sp>
        <p:nvSpPr>
          <p:cNvPr id="7" name="מציין מיקום של תאריך 6"/>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20" name="מציין מיקום של כותרת תחתונה 19"/>
          <p:cNvSpPr>
            <a:spLocks noGrp="1"/>
          </p:cNvSpPr>
          <p:nvPr>
            <p:ph type="ftr" sz="quarter" idx="11"/>
          </p:nvPr>
        </p:nvSpPr>
        <p:spPr/>
        <p:txBody>
          <a:bodyPr/>
          <a:lstStyle>
            <a:extLst/>
          </a:lstStyle>
          <a:p>
            <a:endParaRPr lang="he-IL"/>
          </a:p>
        </p:txBody>
      </p:sp>
      <p:sp>
        <p:nvSpPr>
          <p:cNvPr id="10" name="מציין מיקום של מספר שקופית 9"/>
          <p:cNvSpPr>
            <a:spLocks noGrp="1"/>
          </p:cNvSpPr>
          <p:nvPr>
            <p:ph type="sldNum" sz="quarter" idx="12"/>
          </p:nvPr>
        </p:nvSpPr>
        <p:spPr/>
        <p:txBody>
          <a:bodyPr/>
          <a:lstStyle>
            <a:extLst/>
          </a:lstStyle>
          <a:p>
            <a:fld id="{93036286-5592-401B-BEC9-AAA026305748}" type="slidenum">
              <a:rPr lang="he-IL" smtClean="0"/>
              <a:pPr/>
              <a:t>‹#›</a:t>
            </a:fld>
            <a:endParaRPr lang="he-IL"/>
          </a:p>
        </p:txBody>
      </p:sp>
      <p:sp>
        <p:nvSpPr>
          <p:cNvPr id="8" name="אליפסה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אליפסה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advClick="0" advTm="180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93036286-5592-401B-BEC9-AAA026305748}" type="slidenum">
              <a:rPr lang="he-IL" smtClean="0"/>
              <a:pPr/>
              <a:t>‹#›</a:t>
            </a:fld>
            <a:endParaRPr lang="he-IL"/>
          </a:p>
        </p:txBody>
      </p:sp>
    </p:spTree>
  </p:cSld>
  <p:clrMapOvr>
    <a:masterClrMapping/>
  </p:clrMapOvr>
  <p:transition spd="med" advClick="0" advTm="180000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מלבן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כותרת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93036286-5592-401B-BEC9-AAA026305748}" type="slidenum">
              <a:rPr lang="he-IL" smtClean="0"/>
              <a:pPr/>
              <a:t>‹#›</a:t>
            </a:fld>
            <a:endParaRPr lang="he-IL"/>
          </a:p>
        </p:txBody>
      </p:sp>
      <p:sp>
        <p:nvSpPr>
          <p:cNvPr id="10" name="מלבן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אליפסה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אליפסה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advClick="0" advTm="180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320"/>
            <a:ext cx="7498080" cy="1143000"/>
          </a:xfrm>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93036286-5592-401B-BEC9-AAA026305748}" type="slidenum">
              <a:rPr lang="he-IL" smtClean="0"/>
              <a:pPr/>
              <a:t>‹#›</a:t>
            </a:fld>
            <a:endParaRPr lang="he-IL"/>
          </a:p>
        </p:txBody>
      </p:sp>
    </p:spTree>
  </p:cSld>
  <p:clrMapOvr>
    <a:masterClrMapping/>
  </p:clrMapOvr>
  <p:transition spd="med" advClick="0" advTm="180000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8" name="מציין מיקום של כותרת תחתונה 7"/>
          <p:cNvSpPr>
            <a:spLocks noGrp="1"/>
          </p:cNvSpPr>
          <p:nvPr>
            <p:ph type="ftr" sz="quarter" idx="11"/>
          </p:nvPr>
        </p:nvSpPr>
        <p:spPr/>
        <p:txBody>
          <a:bodyPr/>
          <a:lstStyle>
            <a:extLst/>
          </a:lstStyle>
          <a:p>
            <a:endParaRPr lang="he-IL"/>
          </a:p>
        </p:txBody>
      </p:sp>
      <p:sp>
        <p:nvSpPr>
          <p:cNvPr id="9" name="מציין מיקום של מספר שקופית 8"/>
          <p:cNvSpPr>
            <a:spLocks noGrp="1"/>
          </p:cNvSpPr>
          <p:nvPr>
            <p:ph type="sldNum" sz="quarter" idx="12"/>
          </p:nvPr>
        </p:nvSpPr>
        <p:spPr/>
        <p:txBody>
          <a:bodyPr/>
          <a:lstStyle>
            <a:extLst/>
          </a:lstStyle>
          <a:p>
            <a:fld id="{93036286-5592-401B-BEC9-AAA026305748}" type="slidenum">
              <a:rPr lang="he-IL" smtClean="0"/>
              <a:pPr/>
              <a:t>‹#›</a:t>
            </a:fld>
            <a:endParaRPr lang="he-IL"/>
          </a:p>
        </p:txBody>
      </p:sp>
    </p:spTree>
  </p:cSld>
  <p:clrMapOvr>
    <a:masterClrMapping/>
  </p:clrMapOvr>
  <p:transition spd="med" advClick="0" advTm="180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320"/>
            <a:ext cx="7498080" cy="1143000"/>
          </a:xfrm>
        </p:spPr>
        <p:txBody>
          <a:bodyPr anchor="ctr"/>
          <a:lstStyle>
            <a:extLst/>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4" name="מציין מיקום של כותרת תחתונה 3"/>
          <p:cNvSpPr>
            <a:spLocks noGrp="1"/>
          </p:cNvSpPr>
          <p:nvPr>
            <p:ph type="ftr" sz="quarter" idx="11"/>
          </p:nvPr>
        </p:nvSpPr>
        <p:spPr/>
        <p:txBody>
          <a:bodyPr/>
          <a:lstStyle>
            <a:extLst/>
          </a:lstStyle>
          <a:p>
            <a:endParaRPr lang="he-IL"/>
          </a:p>
        </p:txBody>
      </p:sp>
      <p:sp>
        <p:nvSpPr>
          <p:cNvPr id="5" name="מציין מיקום של מספר שקופית 4"/>
          <p:cNvSpPr>
            <a:spLocks noGrp="1"/>
          </p:cNvSpPr>
          <p:nvPr>
            <p:ph type="sldNum" sz="quarter" idx="12"/>
          </p:nvPr>
        </p:nvSpPr>
        <p:spPr/>
        <p:txBody>
          <a:bodyPr/>
          <a:lstStyle>
            <a:extLst/>
          </a:lstStyle>
          <a:p>
            <a:fld id="{93036286-5592-401B-BEC9-AAA026305748}" type="slidenum">
              <a:rPr lang="he-IL" smtClean="0"/>
              <a:pPr/>
              <a:t>‹#›</a:t>
            </a:fld>
            <a:endParaRPr lang="he-IL"/>
          </a:p>
        </p:txBody>
      </p:sp>
    </p:spTree>
  </p:cSld>
  <p:clrMapOvr>
    <a:masterClrMapping/>
  </p:clrMapOvr>
  <p:transition spd="med" advClick="0" advTm="180000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5" name="מלבן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מציין מיקום של תאריך 1"/>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3" name="מציין מיקום של כותרת תחתונה 2"/>
          <p:cNvSpPr>
            <a:spLocks noGrp="1"/>
          </p:cNvSpPr>
          <p:nvPr>
            <p:ph type="ftr" sz="quarter" idx="11"/>
          </p:nvPr>
        </p:nvSpPr>
        <p:spPr/>
        <p:txBody>
          <a:bodyPr/>
          <a:lstStyle>
            <a:extLst/>
          </a:lstStyle>
          <a:p>
            <a:endParaRPr lang="he-IL"/>
          </a:p>
        </p:txBody>
      </p:sp>
      <p:sp>
        <p:nvSpPr>
          <p:cNvPr id="4" name="מציין מיקום של מספר שקופית 3"/>
          <p:cNvSpPr>
            <a:spLocks noGrp="1"/>
          </p:cNvSpPr>
          <p:nvPr>
            <p:ph type="sldNum" sz="quarter" idx="12"/>
          </p:nvPr>
        </p:nvSpPr>
        <p:spPr/>
        <p:txBody>
          <a:bodyPr/>
          <a:lstStyle>
            <a:extLst/>
          </a:lstStyle>
          <a:p>
            <a:fld id="{93036286-5592-401B-BEC9-AAA026305748}" type="slidenum">
              <a:rPr lang="he-IL" smtClean="0"/>
              <a:pPr/>
              <a:t>‹#›</a:t>
            </a:fld>
            <a:endParaRPr lang="he-IL"/>
          </a:p>
        </p:txBody>
      </p:sp>
      <p:sp>
        <p:nvSpPr>
          <p:cNvPr id="6" name="מלבן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advClick="0" advTm="180000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93036286-5592-401B-BEC9-AAA026305748}" type="slidenum">
              <a:rPr lang="he-IL" smtClean="0"/>
              <a:pPr/>
              <a:t>‹#›</a:t>
            </a:fld>
            <a:endParaRPr lang="he-IL"/>
          </a:p>
        </p:txBody>
      </p:sp>
    </p:spTree>
  </p:cSld>
  <p:clrMapOvr>
    <a:masterClrMapping/>
  </p:clrMapOvr>
  <p:transition spd="med" advClick="0" advTm="180000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he-IL" smtClean="0"/>
              <a:t>לחץ כדי לערוך סגנון כותרת של תבנית בסיס</a:t>
            </a:r>
            <a:endParaRPr kumimoji="0" lang="en-US"/>
          </a:p>
        </p:txBody>
      </p:sp>
      <p:sp>
        <p:nvSpPr>
          <p:cNvPr id="5" name="מציין מיקום של תאריך 4"/>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93036286-5592-401B-BEC9-AAA026305748}" type="slidenum">
              <a:rPr lang="he-IL" smtClean="0"/>
              <a:pPr/>
              <a:t>‹#›</a:t>
            </a:fld>
            <a:endParaRPr lang="he-IL"/>
          </a:p>
        </p:txBody>
      </p:sp>
      <p:sp>
        <p:nvSpPr>
          <p:cNvPr id="8" name="מלבן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מציין מיקום של תמונה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he-IL" smtClean="0"/>
              <a:t>לחץ על הסמל כדי להוסיף תמונה</a:t>
            </a:r>
            <a:endParaRPr kumimoji="0" lang="en-US" dirty="0"/>
          </a:p>
        </p:txBody>
      </p:sp>
      <p:sp>
        <p:nvSpPr>
          <p:cNvPr id="9" name="תרשים זרימה: תהליך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תרשים זרימה: תהליך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מציין מיקום טקסט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he-IL" smtClean="0"/>
              <a:t>לחץ כדי לערוך סגנונות טקסט של תבנית בסיס</a:t>
            </a:r>
          </a:p>
        </p:txBody>
      </p:sp>
    </p:spTree>
  </p:cSld>
  <p:clrMapOvr>
    <a:masterClrMapping/>
  </p:clrMapOvr>
  <p:transition spd="med" advClick="0" advTm="180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93036286-5592-401B-BEC9-AAA026305748}" type="slidenum">
              <a:rPr lang="he-IL" smtClean="0"/>
              <a:pPr/>
              <a:t>‹#›</a:t>
            </a:fld>
            <a:endParaRPr lang="he-IL"/>
          </a:p>
        </p:txBody>
      </p:sp>
    </p:spTree>
  </p:cSld>
  <p:clrMapOvr>
    <a:masterClrMapping/>
  </p:clrMapOvr>
  <p:transition spd="med" advClick="0" advTm="180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858000" y="274639"/>
            <a:ext cx="1828800" cy="5851525"/>
          </a:xfrm>
        </p:spPr>
        <p:txBody>
          <a:bodyPr vert="eaVert"/>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1143000" y="274640"/>
            <a:ext cx="5562600" cy="5851525"/>
          </a:xfrm>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D7C76B2C-535E-4D83-96C7-13AD272614BF}" type="datetimeFigureOut">
              <a:rPr lang="he-IL" smtClean="0"/>
              <a:pPr/>
              <a:t>ד'/כסלו/תשע"ד</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93036286-5592-401B-BEC9-AAA026305748}" type="slidenum">
              <a:rPr lang="he-IL" smtClean="0"/>
              <a:pPr/>
              <a:t>‹#›</a:t>
            </a:fld>
            <a:endParaRPr lang="he-IL"/>
          </a:p>
        </p:txBody>
      </p:sp>
    </p:spTree>
  </p:cSld>
  <p:clrMapOvr>
    <a:masterClrMapping/>
  </p:clrMapOvr>
  <p:transition spd="med" advClick="0" advTm="180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עוגה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אליפסה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טבעת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מלבן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מציין מיקום של כותרת 4"/>
          <p:cNvSpPr>
            <a:spLocks noGrp="1"/>
          </p:cNvSpPr>
          <p:nvPr>
            <p:ph type="title"/>
          </p:nvPr>
        </p:nvSpPr>
        <p:spPr>
          <a:xfrm>
            <a:off x="1435608" y="274638"/>
            <a:ext cx="7498080" cy="1143000"/>
          </a:xfrm>
          <a:prstGeom prst="rect">
            <a:avLst/>
          </a:prstGeom>
        </p:spPr>
        <p:txBody>
          <a:bodyPr anchor="ctr">
            <a:normAutofit/>
          </a:bodyPr>
          <a:lstStyle>
            <a:extLst/>
          </a:lstStyle>
          <a:p>
            <a:r>
              <a:rPr kumimoji="0" lang="he-IL" smtClean="0"/>
              <a:t>לחץ כדי לערוך סגנון כותרת של תבנית בסיס</a:t>
            </a:r>
            <a:endParaRPr kumimoji="0" lang="en-US"/>
          </a:p>
        </p:txBody>
      </p:sp>
      <p:sp>
        <p:nvSpPr>
          <p:cNvPr id="9" name="מציין מיקום טקסט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24" name="מציין מיקום של תאריך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7C76B2C-535E-4D83-96C7-13AD272614BF}" type="datetimeFigureOut">
              <a:rPr lang="he-IL" smtClean="0"/>
              <a:pPr/>
              <a:t>ד'/כסלו/תשע"ד</a:t>
            </a:fld>
            <a:endParaRPr lang="he-IL"/>
          </a:p>
        </p:txBody>
      </p:sp>
      <p:sp>
        <p:nvSpPr>
          <p:cNvPr id="10" name="מציין מיקום של כותרת תחתונה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he-IL"/>
          </a:p>
        </p:txBody>
      </p:sp>
      <p:sp>
        <p:nvSpPr>
          <p:cNvPr id="22" name="מציין מיקום של מספר שקופית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3036286-5592-401B-BEC9-AAA026305748}" type="slidenum">
              <a:rPr lang="he-IL" smtClean="0"/>
              <a:pPr/>
              <a:t>‹#›</a:t>
            </a:fld>
            <a:endParaRPr lang="he-IL"/>
          </a:p>
        </p:txBody>
      </p:sp>
      <p:sp>
        <p:nvSpPr>
          <p:cNvPr id="15" name="מלבן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advClick="0" advTm="180000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il/url?sa=i&amp;rct=j&amp;q=&amp;esrc=s&amp;frm=1&amp;source=images&amp;cd=&amp;cad=rja&amp;docid=f9hd944xbDHBLM&amp;tbnid=-Q-kKaXNTka3rM:&amp;ved=0CAUQjRw&amp;url=http://www.yoledet.co.il/&amp;ei=Ws4TUpufBYfdtAbI94CoDg&amp;bvm=bv.50952593,d.Yms&amp;psig=AFQjCNF2wVe7EyyXKeJUWd0ITjh9vBqsGg&amp;ust=137711611835330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1.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3.xml"/><Relationship Id="rId1" Type="http://schemas.openxmlformats.org/officeDocument/2006/relationships/vmlDrawing" Target="../drawings/vmlDrawing3.vml"/><Relationship Id="rId5" Type="http://schemas.openxmlformats.org/officeDocument/2006/relationships/image" Target="../media/image8.jpeg"/><Relationship Id="rId4" Type="http://schemas.openxmlformats.org/officeDocument/2006/relationships/hyperlink" Target="http://www.google.co.il/url?sa=i&amp;rct=j&amp;q=&amp;esrc=s&amp;frm=1&amp;source=images&amp;cd=&amp;cad=rja&amp;docid=x_4HGSXC2UA9ZM&amp;tbnid=ryCaC66TwoZYPM:&amp;ved=0CAUQjRw&amp;url=http://www.tasmc.org.il/Lis/Mamy-Lis/Articles/Pages/genetics-tests.aspx&amp;ei=As8TUtbvBYLsswauxYDoCg&amp;bvm=bv.50952593,d.Yms&amp;psig=AFQjCNH5nirk9go7uRS6wYVuW9TnOaplRQ&amp;ust=1377116256577659"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4.xml"/><Relationship Id="rId1" Type="http://schemas.openxmlformats.org/officeDocument/2006/relationships/vmlDrawing" Target="../drawings/vmlDrawing4.v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5.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6.xml"/><Relationship Id="rId1" Type="http://schemas.openxmlformats.org/officeDocument/2006/relationships/vmlDrawing" Target="../drawings/vmlDrawing6.v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7.xml"/><Relationship Id="rId1" Type="http://schemas.openxmlformats.org/officeDocument/2006/relationships/vmlDrawing" Target="../drawings/vmlDrawing7.vml"/><Relationship Id="rId5" Type="http://schemas.openxmlformats.org/officeDocument/2006/relationships/image" Target="../media/image16.jpeg"/><Relationship Id="rId4" Type="http://schemas.openxmlformats.org/officeDocument/2006/relationships/hyperlink" Target="http://www.google.co.il/url?sa=i&amp;rct=j&amp;q=%D7%91%D7%93%D7%99%D7%A7%D7%AA+%D7%97%D7%9C%D7%91%D7%95%D7%9F+%D7%A2%D7%95%D7%91%D7%A8%D7%99&amp;source=images&amp;cd=&amp;cad=rja&amp;docid=T0KRwgKkI2P-RM&amp;tbnid=_dGxw48CbFGuQM:&amp;ved=0CAUQjRw&amp;url=http://pwbw.4free.co.il/index.php?n=2694&amp;ei=WbwTUu_TOo6r0AXFvYCQBA&amp;bvm=bv.50952593,d.bGE&amp;psig=AFQjCNEN-r_yPcEpugMLVtWA1iJ4jIMekA&amp;ust=1377111491370794"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8.xml"/><Relationship Id="rId1" Type="http://schemas.openxmlformats.org/officeDocument/2006/relationships/vmlDrawing" Target="../drawings/vmlDrawing8.v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il/url?sa=i&amp;rct=j&amp;q=&amp;esrc=s&amp;frm=1&amp;source=images&amp;cd=&amp;cad=rja&amp;docid=EYGUdg8KjIYHeM&amp;tbnid=WJtTxgR4D20BSM:&amp;ved=0CAUQjRw&amp;url=http://www.theguardian.com/science/2009/oct/17/science-decade-human-genome-ian-sample&amp;ei=3GkaUsz1F8TQtQbp4oCwBg&amp;psig=AFQjCNGgPUZnWowGoy265qyvJpJtaMrnTg&amp;ust=1377549105388721"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9.xml"/><Relationship Id="rId1" Type="http://schemas.openxmlformats.org/officeDocument/2006/relationships/vmlDrawing" Target="../drawings/vmlDrawing9.vml"/><Relationship Id="rId5" Type="http://schemas.openxmlformats.org/officeDocument/2006/relationships/image" Target="../media/image22.jpeg"/><Relationship Id="rId4" Type="http://schemas.openxmlformats.org/officeDocument/2006/relationships/hyperlink" Target="http://www.google.co.il/url?sa=i&amp;rct=j&amp;q=&amp;esrc=s&amp;frm=1&amp;source=images&amp;cd=&amp;cad=rja&amp;docid=nzLqVOTBaMn4bM&amp;tbnid=GHWQP44d2yfccM:&amp;ved=0CAUQjRw&amp;url=http://www.yeladimplus.co.il/article/tipat-halav&amp;ei=d5YlUoa7DYWWswak94D4DA&amp;psig=AFQjCNGFvspaMMfTBSxkkO3imjTaLE0Nnw&amp;ust=1378281458242263" TargetMode="Externa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10.xml"/><Relationship Id="rId1" Type="http://schemas.openxmlformats.org/officeDocument/2006/relationships/vmlDrawing" Target="../drawings/vmlDrawing10.vml"/><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11.xml"/><Relationship Id="rId1" Type="http://schemas.openxmlformats.org/officeDocument/2006/relationships/vmlDrawing" Target="../drawings/vmlDrawing11.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ontrol" Target="../activeX/activeX12.xml"/><Relationship Id="rId1" Type="http://schemas.openxmlformats.org/officeDocument/2006/relationships/vmlDrawing" Target="../drawings/vmlDrawing12.v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3.xml"/><Relationship Id="rId1" Type="http://schemas.openxmlformats.org/officeDocument/2006/relationships/vmlDrawing" Target="../drawings/vmlDrawing13.vml"/><Relationship Id="rId5" Type="http://schemas.openxmlformats.org/officeDocument/2006/relationships/image" Target="../media/image29.jpeg"/><Relationship Id="rId4" Type="http://schemas.openxmlformats.org/officeDocument/2006/relationships/hyperlink" Target="http://www.google.co.il/url?sa=i&amp;rct=j&amp;q=&amp;esrc=s&amp;frm=1&amp;source=images&amp;cd=&amp;cad=rja&amp;docid=IJZmIZDU32YIBM&amp;tbnid=y59I3YubSdZADM:&amp;ved=0CAUQjRw&amp;url=http://www.rambam.org.il/%D7%A8%D7%9E%D7%91%D7%9D+info/%D7%A8%D7%9E%D7%91%D7%9D+Mail/%D7%9B%D7%AA%D7%91%D7%95%D7%AA/%D7%A0%D7%99%D7%95%D7%96%D7%9C%D7%98%D7%A8+%D7%9E%D7%A1+31+%D7%93%D7%A6%D7%9E%D7%91%D7%A8+2012/%D7%97%D7%99%D7%A1%D7%95%D7%9F+%D7%A0%D7%92%D7%93+%D7%A1%D7%A4%D7%A7%D7%95%D7%AA.htm&amp;ei=SdsdUoXqCfDv0gXqzIHYDw&amp;psig=AFQjCNHu-KbhDJ2ePcWnGJ7IKP-dhlM5Vw&amp;ust=1377774788206945" TargetMode="Externa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4.xml"/><Relationship Id="rId1" Type="http://schemas.openxmlformats.org/officeDocument/2006/relationships/vmlDrawing" Target="../drawings/vmlDrawing14.vml"/><Relationship Id="rId5" Type="http://schemas.openxmlformats.org/officeDocument/2006/relationships/image" Target="../media/image31.png"/><Relationship Id="rId4" Type="http://schemas.openxmlformats.org/officeDocument/2006/relationships/hyperlink" Target="http://www.google.co.il/url?sa=i&amp;rct=j&amp;q=&amp;esrc=s&amp;frm=1&amp;source=images&amp;cd=&amp;cad=rja&amp;docid=1cgSWfGMvhuJBM&amp;tbnid=eEHD2h6E8f9V4M:&amp;ved=0CAUQjRw&amp;url=http://netwellness.org/healthtopics/blood/bloodtypes.cfm&amp;ei=l9sdUrWOL4OI0AWN6oG4Aw&amp;psig=AFQjCNFLDZS5V-P_YTRsIP-jMN9Fg6P2Ig&amp;ust=1377774860619082"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google.co.il/url?sa=i&amp;rct=j&amp;q=&amp;esrc=s&amp;frm=1&amp;source=images&amp;cd=&amp;cad=rja&amp;docid=gJzCK89vDf-BJM&amp;tbnid=HCBE2DkK02-znM:&amp;ved=0CAUQjRw&amp;url=http://www.leyda.co.il/%D7%9E%D7%A2%D7%A7%D7%91-%D7%94%D7%A8%D7%99%D7%95%D7%9F&amp;ei=vZglUsvFOsiWtQbfu4B4&amp;psig=AFQjCNGx-ThYlPWByGjikekEy20YOPQzYw&amp;ust=1378282028451966"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google.co.il/url?sa=i&amp;rct=j&amp;q=&amp;esrc=s&amp;frm=1&amp;source=images&amp;cd=&amp;cad=rja&amp;docid=la1hly_o9pEsQM&amp;tbnid=2dGS1ZR5DrHQzM:&amp;ved=0CAUQjRw&amp;url=http://www.telegraph.co.uk/health/healthnews/9632588/Thousands-of-pregnant-women-at-risk-from-antidepressants-doctors-warn.html&amp;ei=UCYbUsvSFo2PswbZv4HQCg&amp;bvm=bv.51156542,d.Yms&amp;psig=AFQjCNHmKHakPEonYoYGOFAlbnYA-AF40w&amp;ust=1377597384919505"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google.co.il/url?sa=i&amp;rct=j&amp;q=&amp;esrc=s&amp;frm=1&amp;source=images&amp;cd=&amp;cad=rja&amp;docid=GcwPcdsCbZuhJM&amp;tbnid=BTNnRqBxCXjKfM:&amp;ved=0CAUQjRw&amp;url=http://www.assafh.org/gynecology/DeliveryRoom/Pages/default.aspx&amp;ei=5dsdUuGRDKyM0wXtkoDwBA&amp;psig=AFQjCNE8aQh4LsWAAJ1nJ3eSWQq-sn3H7Q&amp;ust=1377774943511201"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google.co.il/url?sa=i&amp;rct=j&amp;q=&amp;esrc=s&amp;frm=1&amp;source=images&amp;cd=&amp;cad=rja&amp;docid=GcwPcdsCbZuhJM&amp;tbnid=BTNnRqBxCXjKfM:&amp;ved=0CAUQjRw&amp;url=http://www.assafh.org/gynecology/DeliveryRoom/Pages/default.aspx&amp;ei=5dsdUuGRDKyM0wXtkoDwBA&amp;psig=AFQjCNE8aQh4LsWAAJ1nJ3eSWQq-sn3H7Q&amp;ust=1377774943511201"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www.google.co.il/url?sa=i&amp;rct=j&amp;q=&amp;esrc=s&amp;frm=1&amp;source=images&amp;cd=&amp;cad=rja&amp;docid=mDDXEk6H1-zXSM&amp;tbnid=KIC7q0KgK4D7CM:&amp;ved=0CAUQjRw&amp;url=http://www.talachaim.co.il/DamTabory-WhatIs.aspx&amp;ei=kc8TUuS2HIyWswbCk4DQCg&amp;bvm=bv.50952593,d.Yms&amp;psig=AFQjCNF-MOkAmIiYurkAw_XT1BLfNLbsQw&amp;ust=1377116424125766"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5.xml"/><Relationship Id="rId1" Type="http://schemas.openxmlformats.org/officeDocument/2006/relationships/vmlDrawing" Target="../drawings/vmlDrawing15.v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google.co.il/url?sa=i&amp;rct=j&amp;q=&amp;esrc=s&amp;frm=1&amp;source=images&amp;cd=&amp;cad=rja&amp;docid=6rh28AkGKyO_bM&amp;tbnid=lFkRRxle7bFw8M:&amp;ved=0CAUQjRw&amp;url=http://www.cts.co.il/?CategoryID=694&amp;ArticleID=190&amp;ei=480TUszUGsfEswbz84GYBg&amp;bvm=bv.50952593,d.Yms&amp;psig=AFQjCNHOmwjV7SHzmV_FyPLj8N-qWWF02A&amp;ust=1377115983407628"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b1"/>
          <p:cNvPicPr>
            <a:picLocks noChangeAspect="1" noChangeArrowheads="1"/>
          </p:cNvPicPr>
          <p:nvPr/>
        </p:nvPicPr>
        <p:blipFill>
          <a:blip r:embed="rId2" cstate="print">
            <a:duotone>
              <a:prstClr val="black"/>
              <a:srgbClr val="00B0F0">
                <a:tint val="45000"/>
                <a:satMod val="400000"/>
              </a:srgbClr>
            </a:duotone>
            <a:lum bright="40000"/>
          </a:blip>
          <a:srcRect/>
          <a:stretch>
            <a:fillRect/>
          </a:stretch>
        </p:blipFill>
        <p:spPr bwMode="auto">
          <a:xfrm>
            <a:off x="0" y="0"/>
            <a:ext cx="9144000" cy="6858000"/>
          </a:xfrm>
          <a:prstGeom prst="rect">
            <a:avLst/>
          </a:prstGeom>
          <a:noFill/>
          <a:ln w="9525">
            <a:noFill/>
            <a:miter lim="800000"/>
            <a:headEnd/>
            <a:tailEnd/>
          </a:ln>
        </p:spPr>
      </p:pic>
      <p:sp>
        <p:nvSpPr>
          <p:cNvPr id="7" name="מלבן 6"/>
          <p:cNvSpPr/>
          <p:nvPr/>
        </p:nvSpPr>
        <p:spPr>
          <a:xfrm>
            <a:off x="611560" y="1484784"/>
            <a:ext cx="8003937" cy="3170099"/>
          </a:xfrm>
          <a:prstGeom prst="rect">
            <a:avLst/>
          </a:prstGeom>
          <a:noFill/>
        </p:spPr>
        <p:txBody>
          <a:bodyPr wrap="square" lIns="91440" tIns="45720" rIns="91440" bIns="45720">
            <a:spAutoFit/>
          </a:bodyPr>
          <a:lstStyle/>
          <a:p>
            <a:pPr algn="ctr"/>
            <a:r>
              <a:rPr lang="he-IL" sz="10000" b="1" dirty="0" smtClean="0">
                <a:ln w="12700">
                  <a:solidFill>
                    <a:schemeClr val="tx2">
                      <a:satMod val="155000"/>
                    </a:schemeClr>
                  </a:solidFill>
                  <a:prstDash val="solid"/>
                </a:ln>
                <a:solidFill>
                  <a:srgbClr val="FFEBF4"/>
                </a:solidFill>
                <a:effectLst>
                  <a:outerShdw blurRad="41275" dist="20320" dir="1800000" algn="tl" rotWithShape="0">
                    <a:srgbClr val="000000">
                      <a:alpha val="40000"/>
                    </a:srgbClr>
                  </a:outerShdw>
                </a:effectLst>
                <a:latin typeface="Aharoni" pitchFamily="2" charset="-79"/>
                <a:cs typeface="Aharoni" pitchFamily="2" charset="-79"/>
              </a:rPr>
              <a:t>בדיקות בתקופת ההיריון</a:t>
            </a:r>
            <a:endParaRPr lang="he-IL" sz="10000" b="1" cap="none" spc="0" dirty="0">
              <a:ln w="12700">
                <a:solidFill>
                  <a:schemeClr val="tx2">
                    <a:satMod val="155000"/>
                  </a:schemeClr>
                </a:solidFill>
                <a:prstDash val="solid"/>
              </a:ln>
              <a:solidFill>
                <a:srgbClr val="FFEBF4"/>
              </a:solidFill>
              <a:effectLst>
                <a:outerShdw blurRad="41275" dist="20320" dir="1800000" algn="tl" rotWithShape="0">
                  <a:srgbClr val="000000">
                    <a:alpha val="40000"/>
                  </a:srgbClr>
                </a:outerShdw>
              </a:effectLst>
              <a:latin typeface="Aharoni" pitchFamily="2" charset="-79"/>
              <a:cs typeface="Aharoni" pitchFamily="2" charset="-79"/>
            </a:endParaRPr>
          </a:p>
        </p:txBody>
      </p:sp>
    </p:spTree>
  </p:cSld>
  <p:clrMapOvr>
    <a:masterClrMapping/>
  </p:clrMapOvr>
  <p:transition spd="med" advClick="0" advTm="6755"/>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yoledet.co.il/images/shutter/pregnancy-01.jpg">
            <a:hlinkClick r:id="rId2"/>
          </p:cNvPr>
          <p:cNvPicPr>
            <a:picLocks noChangeAspect="1" noChangeArrowheads="1"/>
          </p:cNvPicPr>
          <p:nvPr/>
        </p:nvPicPr>
        <p:blipFill>
          <a:blip r:embed="rId3" cstate="print"/>
          <a:srcRect/>
          <a:stretch>
            <a:fillRect/>
          </a:stretch>
        </p:blipFill>
        <p:spPr bwMode="auto">
          <a:xfrm>
            <a:off x="611560" y="3501008"/>
            <a:ext cx="2808312" cy="2808312"/>
          </a:xfrm>
          <a:prstGeom prst="rect">
            <a:avLst/>
          </a:prstGeom>
          <a:noFill/>
        </p:spPr>
      </p:pic>
      <p:sp>
        <p:nvSpPr>
          <p:cNvPr id="5" name="TextBox 4"/>
          <p:cNvSpPr txBox="1"/>
          <p:nvPr/>
        </p:nvSpPr>
        <p:spPr>
          <a:xfrm>
            <a:off x="1547664" y="260648"/>
            <a:ext cx="7128792" cy="3108543"/>
          </a:xfrm>
          <a:prstGeom prst="rect">
            <a:avLst/>
          </a:prstGeom>
          <a:noFill/>
        </p:spPr>
        <p:txBody>
          <a:bodyPr wrap="square" rtlCol="1">
            <a:spAutoFit/>
          </a:bodyPr>
          <a:lstStyle/>
          <a:p>
            <a:r>
              <a:rPr lang="he-IL" sz="3200" dirty="0" smtClean="0">
                <a:solidFill>
                  <a:schemeClr val="bg2">
                    <a:lumMod val="25000"/>
                  </a:schemeClr>
                </a:solidFill>
                <a:latin typeface="Aharoni" pitchFamily="2" charset="-79"/>
                <a:cs typeface="Aharoni" pitchFamily="2" charset="-79"/>
              </a:rPr>
              <a:t>היריון ללא סיבוכים הינו מצב של בריאות, ומחייב מעקב על ידי רופא הנשים המטפל.</a:t>
            </a:r>
          </a:p>
          <a:p>
            <a:endParaRPr lang="he-IL" sz="3200" dirty="0" smtClean="0">
              <a:solidFill>
                <a:schemeClr val="bg2">
                  <a:lumMod val="25000"/>
                </a:schemeClr>
              </a:solidFill>
              <a:latin typeface="Aharoni" pitchFamily="2" charset="-79"/>
              <a:cs typeface="Aharoni" pitchFamily="2" charset="-79"/>
            </a:endParaRPr>
          </a:p>
          <a:p>
            <a:r>
              <a:rPr lang="he-IL" sz="3200" dirty="0" smtClean="0">
                <a:solidFill>
                  <a:schemeClr val="bg2">
                    <a:lumMod val="25000"/>
                  </a:schemeClr>
                </a:solidFill>
                <a:latin typeface="Aharoni" pitchFamily="2" charset="-79"/>
                <a:cs typeface="Aharoni" pitchFamily="2" charset="-79"/>
              </a:rPr>
              <a:t>במהלך ההיריון מבוצעות בדיקות רבות, במטרה לעקוב אחרי בריאותך ובריאות העובר.</a:t>
            </a:r>
          </a:p>
          <a:p>
            <a:endParaRPr lang="he-IL" sz="3600" dirty="0">
              <a:solidFill>
                <a:schemeClr val="bg2">
                  <a:lumMod val="25000"/>
                </a:schemeClr>
              </a:solidFill>
              <a:latin typeface="Aharoni" pitchFamily="2" charset="-79"/>
              <a:cs typeface="Aharoni" pitchFamily="2" charset="-79"/>
            </a:endParaRPr>
          </a:p>
        </p:txBody>
      </p:sp>
    </p:spTree>
  </p:cSld>
  <p:clrMapOvr>
    <a:masterClrMapping/>
  </p:clrMapOvr>
  <p:transition spd="med" advClick="0" advTm="16458"/>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71600" y="188640"/>
            <a:ext cx="7910696" cy="1512168"/>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5 – נטילת חומצה </a:t>
            </a:r>
            <a:r>
              <a:rPr lang="he-IL" sz="2800" u="sng" dirty="0" err="1" smtClean="0">
                <a:solidFill>
                  <a:schemeClr val="tx2">
                    <a:lumMod val="75000"/>
                  </a:schemeClr>
                </a:solidFill>
                <a:latin typeface="Aharoni" pitchFamily="2" charset="-79"/>
                <a:cs typeface="Aharoni" pitchFamily="2" charset="-79"/>
              </a:rPr>
              <a:t>פולית</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לעשות? </a:t>
            </a:r>
            <a:r>
              <a:rPr lang="he-IL" sz="2400" dirty="0" smtClean="0">
                <a:solidFill>
                  <a:schemeClr val="bg2">
                    <a:lumMod val="25000"/>
                  </a:schemeClr>
                </a:solidFill>
                <a:latin typeface="Aharoni" pitchFamily="2" charset="-79"/>
                <a:cs typeface="Aharoni" pitchFamily="2" charset="-79"/>
              </a:rPr>
              <a:t>מומלץ לכולן.</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לוקחים?</a:t>
            </a:r>
          </a:p>
          <a:p>
            <a:pPr algn="r"/>
            <a:endParaRPr lang="he-IL" sz="2500" dirty="0" smtClean="0">
              <a:latin typeface="Aharoni" pitchFamily="2" charset="-79"/>
              <a:cs typeface="Aharoni" pitchFamily="2" charset="-79"/>
            </a:endParaRPr>
          </a:p>
          <a:p>
            <a:pPr algn="r">
              <a:buFontTx/>
              <a:buChar char="-"/>
            </a:pPr>
            <a:endParaRPr lang="he-IL"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endParaRPr lang="he-IL" sz="2800" dirty="0">
              <a:latin typeface="Aharoni" pitchFamily="2" charset="-79"/>
              <a:cs typeface="Aharoni" pitchFamily="2" charset="-79"/>
            </a:endParaRPr>
          </a:p>
        </p:txBody>
      </p:sp>
      <p:sp>
        <p:nvSpPr>
          <p:cNvPr id="4" name="TextBox 3"/>
          <p:cNvSpPr txBox="1"/>
          <p:nvPr/>
        </p:nvSpPr>
        <p:spPr>
          <a:xfrm>
            <a:off x="1691680" y="1484784"/>
            <a:ext cx="6593443" cy="3416320"/>
          </a:xfrm>
          <a:prstGeom prst="rect">
            <a:avLst/>
          </a:prstGeom>
          <a:noFill/>
        </p:spPr>
        <p:txBody>
          <a:bodyPr wrap="square" rtlCol="1">
            <a:spAutoFit/>
          </a:bodyPr>
          <a:lstStyle/>
          <a:p>
            <a:r>
              <a:rPr lang="he-IL" sz="2400" dirty="0" smtClean="0">
                <a:solidFill>
                  <a:schemeClr val="bg2">
                    <a:lumMod val="25000"/>
                  </a:schemeClr>
                </a:solidFill>
                <a:latin typeface="Aharoni" pitchFamily="2" charset="-79"/>
                <a:cs typeface="Aharoni" pitchFamily="2" charset="-79"/>
              </a:rPr>
              <a:t>מומלץ לכל אישה בהיריון ליטול חומצה </a:t>
            </a:r>
            <a:r>
              <a:rPr lang="he-IL" sz="2400" dirty="0" err="1" smtClean="0">
                <a:solidFill>
                  <a:schemeClr val="bg2">
                    <a:lumMod val="25000"/>
                  </a:schemeClr>
                </a:solidFill>
                <a:latin typeface="Aharoni" pitchFamily="2" charset="-79"/>
                <a:cs typeface="Aharoni" pitchFamily="2" charset="-79"/>
              </a:rPr>
              <a:t>פולית</a:t>
            </a:r>
            <a:r>
              <a:rPr lang="he-IL" sz="2400" dirty="0" smtClean="0">
                <a:solidFill>
                  <a:schemeClr val="bg2">
                    <a:lumMod val="25000"/>
                  </a:schemeClr>
                </a:solidFill>
                <a:latin typeface="Aharoni" pitchFamily="2" charset="-79"/>
                <a:cs typeface="Aharoni" pitchFamily="2" charset="-79"/>
              </a:rPr>
              <a:t> מתחילת ההיריון (שבועות 4-5), או החל משלושה חודשים לפני ההיריון.</a:t>
            </a:r>
          </a:p>
          <a:p>
            <a:endParaRPr lang="he-IL" sz="2400" dirty="0" smtClean="0">
              <a:solidFill>
                <a:schemeClr val="bg2">
                  <a:lumMod val="25000"/>
                </a:schemeClr>
              </a:solidFill>
              <a:latin typeface="Aharoni" pitchFamily="2" charset="-79"/>
              <a:cs typeface="Aharoni" pitchFamily="2" charset="-79"/>
            </a:endParaRPr>
          </a:p>
          <a:p>
            <a:r>
              <a:rPr lang="he-IL" sz="2400" dirty="0" smtClean="0">
                <a:solidFill>
                  <a:schemeClr val="bg2">
                    <a:lumMod val="25000"/>
                  </a:schemeClr>
                </a:solidFill>
                <a:latin typeface="Aharoni" pitchFamily="2" charset="-79"/>
                <a:cs typeface="Aharoni" pitchFamily="2" charset="-79"/>
              </a:rPr>
              <a:t>מחקרים רפואיים רבים הוכיחו כי תוספת של חומצה </a:t>
            </a:r>
            <a:r>
              <a:rPr lang="he-IL" sz="2400" dirty="0" err="1" smtClean="0">
                <a:solidFill>
                  <a:schemeClr val="bg2">
                    <a:lumMod val="25000"/>
                  </a:schemeClr>
                </a:solidFill>
                <a:latin typeface="Aharoni" pitchFamily="2" charset="-79"/>
                <a:cs typeface="Aharoni" pitchFamily="2" charset="-79"/>
              </a:rPr>
              <a:t>פולית</a:t>
            </a:r>
            <a:r>
              <a:rPr lang="he-IL" sz="2400" dirty="0" smtClean="0">
                <a:solidFill>
                  <a:schemeClr val="bg2">
                    <a:lumMod val="25000"/>
                  </a:schemeClr>
                </a:solidFill>
                <a:latin typeface="Aharoni" pitchFamily="2" charset="-79"/>
                <a:cs typeface="Aharoni" pitchFamily="2" charset="-79"/>
              </a:rPr>
              <a:t> כשלושה חודשים לפני הכניסה להריון ועד סוף החודש השלישי להריון מקטינה ב-50-70 אחוזים את הסכנה למומים קשים במערכת העצבים המרכזית של היילוד.</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p:txBody>
      </p:sp>
    </p:spTree>
    <p:controls>
      <p:control spid="74754" name="CheckBox1" r:id="rId2" imgW="1798200" imgH="579240"/>
    </p:controls>
  </p:cSld>
  <p:clrMapOvr>
    <a:masterClrMapping/>
  </p:clrMapOvr>
  <p:transition spd="med" advClick="0" advTm="32683"/>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547664" y="188640"/>
            <a:ext cx="7406640" cy="1656184"/>
          </a:xfrm>
        </p:spPr>
        <p:txBody>
          <a:bodyPr>
            <a:noAutofit/>
          </a:bodyPr>
          <a:lstStyle/>
          <a:p>
            <a:pPr marL="541782" indent="-514350" algn="ctr"/>
            <a:r>
              <a:rPr lang="he-IL" sz="3200" u="sng" dirty="0" smtClean="0">
                <a:solidFill>
                  <a:schemeClr val="tx2">
                    <a:lumMod val="75000"/>
                  </a:schemeClr>
                </a:solidFill>
                <a:latin typeface="Aharoni" pitchFamily="2" charset="-79"/>
                <a:cs typeface="Aharoni" pitchFamily="2" charset="-79"/>
              </a:rPr>
              <a:t>עד שבוע 12 – בדיקת דם</a:t>
            </a:r>
            <a:endParaRPr lang="he-IL" sz="3200" dirty="0" smtClean="0">
              <a:solidFill>
                <a:schemeClr val="tx2">
                  <a:lumMod val="75000"/>
                </a:schemeClr>
              </a:solidFill>
              <a:latin typeface="Aharoni" pitchFamily="2" charset="-79"/>
              <a:cs typeface="Aharoni" pitchFamily="2" charset="-79"/>
            </a:endParaRPr>
          </a:p>
          <a:p>
            <a:pPr marL="541782" indent="-514350" algn="r">
              <a:buFontTx/>
              <a:buChar char="-"/>
            </a:pPr>
            <a:r>
              <a:rPr lang="he-IL" sz="2800" b="1" dirty="0" smtClean="0">
                <a:solidFill>
                  <a:schemeClr val="accent1">
                    <a:lumMod val="75000"/>
                  </a:schemeClr>
                </a:solidFill>
                <a:latin typeface="Aharoni" pitchFamily="2" charset="-79"/>
                <a:cs typeface="Aharoni" pitchFamily="2" charset="-79"/>
              </a:rPr>
              <a:t>האם עלייך לעשות אותה? </a:t>
            </a:r>
            <a:r>
              <a:rPr lang="he-IL" sz="2800" b="1" dirty="0" smtClean="0">
                <a:solidFill>
                  <a:schemeClr val="bg2">
                    <a:lumMod val="25000"/>
                  </a:schemeClr>
                </a:solidFill>
                <a:latin typeface="Aharoni" pitchFamily="2" charset="-79"/>
                <a:cs typeface="Aharoni" pitchFamily="2" charset="-79"/>
              </a:rPr>
              <a:t>הבדיקה מומלצת לכולן.</a:t>
            </a:r>
          </a:p>
          <a:p>
            <a:pPr marL="541782" indent="-514350" algn="r">
              <a:buFontTx/>
              <a:buChar char="-"/>
            </a:pPr>
            <a:r>
              <a:rPr lang="he-IL" sz="2800" dirty="0" smtClean="0">
                <a:solidFill>
                  <a:schemeClr val="accent1">
                    <a:lumMod val="75000"/>
                  </a:schemeClr>
                </a:solidFill>
                <a:latin typeface="Aharoni" pitchFamily="2" charset="-79"/>
                <a:cs typeface="Aharoni" pitchFamily="2" charset="-79"/>
              </a:rPr>
              <a:t>מה בודקים?</a:t>
            </a:r>
            <a:endParaRPr lang="he-IL" sz="2800" dirty="0" smtClean="0">
              <a:latin typeface="Aharoni" pitchFamily="2" charset="-79"/>
              <a:cs typeface="Aharoni" pitchFamily="2" charset="-79"/>
            </a:endParaRPr>
          </a:p>
          <a:p>
            <a:pPr marL="541782" indent="-514350" algn="r"/>
            <a:endParaRPr lang="en-US" sz="2800" dirty="0" smtClean="0">
              <a:latin typeface="Aharoni" pitchFamily="2" charset="-79"/>
              <a:cs typeface="Aharoni" pitchFamily="2" charset="-79"/>
            </a:endParaRPr>
          </a:p>
          <a:p>
            <a:pPr marL="541782" indent="-514350" algn="r"/>
            <a:endParaRPr lang="he-IL" sz="2800" dirty="0" smtClean="0">
              <a:latin typeface="Aharoni" pitchFamily="2" charset="-79"/>
              <a:cs typeface="Aharoni" pitchFamily="2" charset="-79"/>
            </a:endParaRPr>
          </a:p>
          <a:p>
            <a:pPr algn="r"/>
            <a:endParaRPr lang="he-IL" sz="2800" dirty="0" smtClean="0">
              <a:latin typeface="Aharoni" pitchFamily="2" charset="-79"/>
              <a:cs typeface="Aharoni" pitchFamily="2" charset="-79"/>
            </a:endParaRPr>
          </a:p>
          <a:p>
            <a:pPr algn="r"/>
            <a:endParaRPr lang="he-IL" sz="2800"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endParaRPr lang="he-IL" sz="2800" dirty="0">
              <a:latin typeface="Aharoni" pitchFamily="2" charset="-79"/>
              <a:cs typeface="Aharoni" pitchFamily="2" charset="-79"/>
            </a:endParaRPr>
          </a:p>
        </p:txBody>
      </p:sp>
      <p:sp>
        <p:nvSpPr>
          <p:cNvPr id="7" name="TextBox 6"/>
          <p:cNvSpPr txBox="1"/>
          <p:nvPr/>
        </p:nvSpPr>
        <p:spPr>
          <a:xfrm>
            <a:off x="755576" y="1772816"/>
            <a:ext cx="7848872" cy="3539430"/>
          </a:xfrm>
          <a:prstGeom prst="rect">
            <a:avLst/>
          </a:prstGeom>
          <a:noFill/>
        </p:spPr>
        <p:txBody>
          <a:bodyPr wrap="square" rtlCol="1">
            <a:spAutoFit/>
          </a:bodyPr>
          <a:lstStyle/>
          <a:p>
            <a:r>
              <a:rPr lang="he-IL" sz="2800" dirty="0" smtClean="0">
                <a:solidFill>
                  <a:schemeClr val="bg2">
                    <a:lumMod val="25000"/>
                  </a:schemeClr>
                </a:solidFill>
                <a:latin typeface="Aharoni" pitchFamily="2" charset="-79"/>
                <a:cs typeface="Aharoni" pitchFamily="2" charset="-79"/>
              </a:rPr>
              <a:t>* סוג דם +</a:t>
            </a:r>
            <a:r>
              <a:rPr lang="en-US" sz="2800" dirty="0" smtClean="0">
                <a:solidFill>
                  <a:schemeClr val="bg2">
                    <a:lumMod val="25000"/>
                  </a:schemeClr>
                </a:solidFill>
                <a:latin typeface="Aharoni" pitchFamily="2" charset="-79"/>
                <a:cs typeface="Aharoni" pitchFamily="2" charset="-79"/>
              </a:rPr>
              <a:t>RH</a:t>
            </a:r>
            <a:r>
              <a:rPr lang="he-IL" sz="2800" dirty="0" smtClean="0">
                <a:solidFill>
                  <a:schemeClr val="bg2">
                    <a:lumMod val="25000"/>
                  </a:schemeClr>
                </a:solidFill>
                <a:latin typeface="Aharoni" pitchFamily="2" charset="-79"/>
                <a:cs typeface="Aharoni" pitchFamily="2" charset="-79"/>
              </a:rPr>
              <a:t> </a:t>
            </a:r>
          </a:p>
          <a:p>
            <a:r>
              <a:rPr lang="he-IL" sz="2800" dirty="0" smtClean="0">
                <a:solidFill>
                  <a:schemeClr val="bg2">
                    <a:lumMod val="25000"/>
                  </a:schemeClr>
                </a:solidFill>
                <a:latin typeface="Aharoni" pitchFamily="2" charset="-79"/>
                <a:cs typeface="Aharoni" pitchFamily="2" charset="-79"/>
              </a:rPr>
              <a:t>* ספירת דם כללית </a:t>
            </a:r>
          </a:p>
          <a:p>
            <a:r>
              <a:rPr lang="he-IL" sz="2800" dirty="0" smtClean="0">
                <a:solidFill>
                  <a:schemeClr val="bg2">
                    <a:lumMod val="25000"/>
                  </a:schemeClr>
                </a:solidFill>
                <a:latin typeface="Aharoni" pitchFamily="2" charset="-79"/>
                <a:cs typeface="Aharoni" pitchFamily="2" charset="-79"/>
              </a:rPr>
              <a:t>* רמת הסוכר בדם</a:t>
            </a:r>
          </a:p>
          <a:p>
            <a:r>
              <a:rPr lang="he-IL" sz="2800" dirty="0" smtClean="0">
                <a:solidFill>
                  <a:schemeClr val="bg2">
                    <a:lumMod val="25000"/>
                  </a:schemeClr>
                </a:solidFill>
                <a:latin typeface="Aharoni" pitchFamily="2" charset="-79"/>
                <a:cs typeface="Aharoni" pitchFamily="2" charset="-79"/>
              </a:rPr>
              <a:t>* מידת החיסון לאדמת</a:t>
            </a:r>
          </a:p>
          <a:p>
            <a:r>
              <a:rPr lang="he-IL" sz="2800" dirty="0" smtClean="0">
                <a:solidFill>
                  <a:schemeClr val="bg2">
                    <a:lumMod val="25000"/>
                  </a:schemeClr>
                </a:solidFill>
                <a:latin typeface="Aharoni" pitchFamily="2" charset="-79"/>
                <a:cs typeface="Aharoni" pitchFamily="2" charset="-79"/>
              </a:rPr>
              <a:t>* נוגדנים לעגבת</a:t>
            </a:r>
          </a:p>
          <a:p>
            <a:r>
              <a:rPr lang="he-IL" sz="2800" dirty="0" smtClean="0">
                <a:solidFill>
                  <a:schemeClr val="bg2">
                    <a:lumMod val="25000"/>
                  </a:schemeClr>
                </a:solidFill>
                <a:latin typeface="Aharoni" pitchFamily="2" charset="-79"/>
                <a:cs typeface="Aharoni" pitchFamily="2" charset="-79"/>
              </a:rPr>
              <a:t>* שתן </a:t>
            </a:r>
          </a:p>
          <a:p>
            <a:r>
              <a:rPr lang="he-IL" sz="2800" dirty="0" smtClean="0">
                <a:solidFill>
                  <a:schemeClr val="bg2">
                    <a:lumMod val="25000"/>
                  </a:schemeClr>
                </a:solidFill>
                <a:latin typeface="Aharoni" pitchFamily="2" charset="-79"/>
                <a:cs typeface="Aharoni" pitchFamily="2" charset="-79"/>
              </a:rPr>
              <a:t>* במקרים מסוימים תישלחנה בדיקות גם לצהבת ולוירוסים שונים</a:t>
            </a:r>
            <a:endParaRPr lang="he-IL" sz="2800" dirty="0">
              <a:solidFill>
                <a:schemeClr val="bg2">
                  <a:lumMod val="25000"/>
                </a:schemeClr>
              </a:solidFill>
              <a:latin typeface="Aharoni" pitchFamily="2" charset="-79"/>
              <a:cs typeface="Aharoni" pitchFamily="2" charset="-79"/>
            </a:endParaRPr>
          </a:p>
        </p:txBody>
      </p:sp>
    </p:spTree>
    <p:controls>
      <p:control spid="3095" name="CheckBox1" r:id="rId2" imgW="1798200" imgH="579240"/>
    </p:controls>
  </p:cSld>
  <p:clrMapOvr>
    <a:masterClrMapping/>
  </p:clrMapOvr>
  <p:transition spd="med" advClick="0" advTm="38595"/>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71600" y="188640"/>
            <a:ext cx="7910696" cy="6408712"/>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שבועות 7 עד 12 – בדיקת אולטרה-סאונד לקביעת גיל ההיריון</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הבדיקה מומלצת לכולן.</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בודקים?</a:t>
            </a:r>
          </a:p>
          <a:p>
            <a:pPr marL="541782" indent="-514350" algn="r">
              <a:buFontTx/>
              <a:buChar char="-"/>
            </a:pPr>
            <a:r>
              <a:rPr lang="he-IL" sz="2400" dirty="0">
                <a:latin typeface="Aharoni" pitchFamily="2" charset="-79"/>
                <a:cs typeface="Aharoni" pitchFamily="2" charset="-79"/>
              </a:rPr>
              <a:t>זוהי למעשה בדיקה ראשונית שמטרתה לקבוע את גיל הריונך, תקינותו  ומספר עוברים.</a:t>
            </a:r>
          </a:p>
          <a:p>
            <a:pPr marL="541782" indent="-514350" algn="r">
              <a:buFontTx/>
              <a:buChar char="-"/>
            </a:pPr>
            <a:endParaRPr lang="he-IL" sz="2400" dirty="0" smtClean="0">
              <a:solidFill>
                <a:schemeClr val="accent1">
                  <a:lumMod val="75000"/>
                </a:schemeClr>
              </a:solidFill>
              <a:latin typeface="Aharoni" pitchFamily="2" charset="-79"/>
              <a:cs typeface="Aharoni" pitchFamily="2" charset="-79"/>
            </a:endParaRPr>
          </a:p>
          <a:p>
            <a:pPr algn="r"/>
            <a:endParaRPr lang="he-IL" sz="2500" dirty="0" smtClean="0">
              <a:latin typeface="Aharoni" pitchFamily="2" charset="-79"/>
              <a:cs typeface="Aharoni" pitchFamily="2" charset="-79"/>
            </a:endParaRPr>
          </a:p>
          <a:p>
            <a:pPr algn="r">
              <a:buFontTx/>
              <a:buChar char="-"/>
            </a:pPr>
            <a:endParaRPr lang="he-IL"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endParaRPr lang="he-IL" sz="2800" dirty="0">
              <a:latin typeface="Aharoni" pitchFamily="2" charset="-79"/>
              <a:cs typeface="Aharoni" pitchFamily="2" charset="-79"/>
            </a:endParaRPr>
          </a:p>
        </p:txBody>
      </p:sp>
      <p:pic>
        <p:nvPicPr>
          <p:cNvPr id="5" name="Picture 2" descr="0684elb"/>
          <p:cNvPicPr>
            <a:picLocks noChangeAspect="1" noChangeArrowheads="1"/>
          </p:cNvPicPr>
          <p:nvPr/>
        </p:nvPicPr>
        <p:blipFill>
          <a:blip r:embed="rId2" cstate="print"/>
          <a:srcRect/>
          <a:stretch>
            <a:fillRect/>
          </a:stretch>
        </p:blipFill>
        <p:spPr bwMode="auto">
          <a:xfrm>
            <a:off x="2195736" y="2636912"/>
            <a:ext cx="5616624" cy="3618402"/>
          </a:xfrm>
          <a:prstGeom prst="rect">
            <a:avLst/>
          </a:prstGeom>
          <a:noFill/>
          <a:ln w="9525">
            <a:noFill/>
            <a:miter lim="800000"/>
            <a:headEnd/>
            <a:tailEnd/>
          </a:ln>
        </p:spPr>
      </p:pic>
    </p:spTree>
  </p:cSld>
  <p:clrMapOvr>
    <a:masterClrMapping/>
  </p:clrMapOvr>
  <p:transition spd="med" advClick="0" advTm="12854"/>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71600" y="188640"/>
            <a:ext cx="7910696" cy="1512168"/>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7 – נטילת ברזל וויטמינים בהיריון</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לעשות? </a:t>
            </a:r>
            <a:r>
              <a:rPr lang="he-IL" sz="2400" dirty="0" smtClean="0">
                <a:solidFill>
                  <a:schemeClr val="bg2">
                    <a:lumMod val="25000"/>
                  </a:schemeClr>
                </a:solidFill>
                <a:latin typeface="Aharoni" pitchFamily="2" charset="-79"/>
                <a:cs typeface="Aharoni" pitchFamily="2" charset="-79"/>
              </a:rPr>
              <a:t>מומלץ לכולן.</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לוקחים?</a:t>
            </a:r>
          </a:p>
          <a:p>
            <a:pPr algn="r"/>
            <a:endParaRPr lang="he-IL" sz="2500" dirty="0" smtClean="0">
              <a:latin typeface="Aharoni" pitchFamily="2" charset="-79"/>
              <a:cs typeface="Aharoni" pitchFamily="2" charset="-79"/>
            </a:endParaRPr>
          </a:p>
          <a:p>
            <a:pPr algn="r">
              <a:buFontTx/>
              <a:buChar char="-"/>
            </a:pPr>
            <a:endParaRPr lang="he-IL"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endParaRPr lang="he-IL" sz="2800" dirty="0">
              <a:latin typeface="Aharoni" pitchFamily="2" charset="-79"/>
              <a:cs typeface="Aharoni" pitchFamily="2" charset="-79"/>
            </a:endParaRPr>
          </a:p>
        </p:txBody>
      </p:sp>
      <p:sp>
        <p:nvSpPr>
          <p:cNvPr id="4" name="TextBox 3"/>
          <p:cNvSpPr txBox="1"/>
          <p:nvPr/>
        </p:nvSpPr>
        <p:spPr>
          <a:xfrm>
            <a:off x="1691680" y="1484784"/>
            <a:ext cx="6593443" cy="3785652"/>
          </a:xfrm>
          <a:prstGeom prst="rect">
            <a:avLst/>
          </a:prstGeom>
          <a:noFill/>
        </p:spPr>
        <p:txBody>
          <a:bodyPr wrap="square" rtlCol="1">
            <a:spAutoFit/>
          </a:bodyPr>
          <a:lstStyle/>
          <a:p>
            <a:r>
              <a:rPr lang="he-IL" sz="2400" dirty="0" smtClean="0">
                <a:solidFill>
                  <a:schemeClr val="bg2">
                    <a:lumMod val="25000"/>
                  </a:schemeClr>
                </a:solidFill>
                <a:latin typeface="Aharoni" pitchFamily="2" charset="-79"/>
                <a:cs typeface="Aharoni" pitchFamily="2" charset="-79"/>
              </a:rPr>
              <a:t>מומלץ לכל אישה ליטול במהלך ההיריון:</a:t>
            </a:r>
          </a:p>
          <a:p>
            <a:endParaRPr lang="he-IL" sz="2400" b="1" u="sng"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ברזל – שני כדורים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כדור המכיל תערובת ויטמינים – 2 כדורים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סידן – כדור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ויטמין </a:t>
            </a:r>
            <a:r>
              <a:rPr lang="en-US" sz="2400" dirty="0" smtClean="0">
                <a:solidFill>
                  <a:schemeClr val="bg2">
                    <a:lumMod val="25000"/>
                  </a:schemeClr>
                </a:solidFill>
                <a:latin typeface="Aharoni" pitchFamily="2" charset="-79"/>
                <a:cs typeface="Aharoni" pitchFamily="2" charset="-79"/>
              </a:rPr>
              <a:t>D</a:t>
            </a:r>
            <a:r>
              <a:rPr lang="he-IL" sz="2400" dirty="0" smtClean="0">
                <a:solidFill>
                  <a:schemeClr val="bg2">
                    <a:lumMod val="25000"/>
                  </a:schemeClr>
                </a:solidFill>
                <a:latin typeface="Aharoni" pitchFamily="2" charset="-79"/>
                <a:cs typeface="Aharoni" pitchFamily="2" charset="-79"/>
              </a:rPr>
              <a:t> – כדור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p:txBody>
      </p:sp>
    </p:spTree>
  </p:cSld>
  <p:clrMapOvr>
    <a:masterClrMapping/>
  </p:clrMapOvr>
  <p:transition spd="med" advClick="0" advTm="14758"/>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71600" y="188640"/>
            <a:ext cx="7910696" cy="1512168"/>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7 – ברזל וויטמינים בהיריון</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הבדיקה מומלצת לכולן.</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לוקחים?</a:t>
            </a:r>
          </a:p>
          <a:p>
            <a:pPr algn="r"/>
            <a:endParaRPr lang="he-IL" sz="2500" dirty="0" smtClean="0">
              <a:latin typeface="Aharoni" pitchFamily="2" charset="-79"/>
              <a:cs typeface="Aharoni" pitchFamily="2" charset="-79"/>
            </a:endParaRPr>
          </a:p>
          <a:p>
            <a:pPr algn="r">
              <a:buFontTx/>
              <a:buChar char="-"/>
            </a:pPr>
            <a:endParaRPr lang="he-IL"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endParaRPr lang="he-IL" sz="2800" dirty="0">
              <a:latin typeface="Aharoni" pitchFamily="2" charset="-79"/>
              <a:cs typeface="Aharoni" pitchFamily="2" charset="-79"/>
            </a:endParaRPr>
          </a:p>
        </p:txBody>
      </p:sp>
      <p:sp>
        <p:nvSpPr>
          <p:cNvPr id="4" name="TextBox 3"/>
          <p:cNvSpPr txBox="1"/>
          <p:nvPr/>
        </p:nvSpPr>
        <p:spPr>
          <a:xfrm>
            <a:off x="1691680" y="1484784"/>
            <a:ext cx="6593443" cy="3785652"/>
          </a:xfrm>
          <a:prstGeom prst="rect">
            <a:avLst/>
          </a:prstGeom>
          <a:noFill/>
        </p:spPr>
        <p:txBody>
          <a:bodyPr wrap="square" rtlCol="1">
            <a:spAutoFit/>
          </a:bodyPr>
          <a:lstStyle/>
          <a:p>
            <a:r>
              <a:rPr lang="he-IL" sz="2400" dirty="0" smtClean="0">
                <a:solidFill>
                  <a:schemeClr val="bg2">
                    <a:lumMod val="25000"/>
                  </a:schemeClr>
                </a:solidFill>
                <a:latin typeface="Aharoni" pitchFamily="2" charset="-79"/>
                <a:cs typeface="Aharoni" pitchFamily="2" charset="-79"/>
              </a:rPr>
              <a:t>מומלץ לכל אישה ליטול במהלך ההיריון:</a:t>
            </a:r>
          </a:p>
          <a:p>
            <a:endParaRPr lang="he-IL" sz="2400" b="1" u="sng"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ברזל – שני כדורים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כדור המכיל תערובת ויטמינים – 2 כדורים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סידן – כדור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ויטמין </a:t>
            </a:r>
            <a:r>
              <a:rPr lang="en-US" sz="2400" dirty="0" smtClean="0">
                <a:solidFill>
                  <a:schemeClr val="bg2">
                    <a:lumMod val="25000"/>
                  </a:schemeClr>
                </a:solidFill>
                <a:latin typeface="Aharoni" pitchFamily="2" charset="-79"/>
                <a:cs typeface="Aharoni" pitchFamily="2" charset="-79"/>
              </a:rPr>
              <a:t>D</a:t>
            </a:r>
            <a:r>
              <a:rPr lang="he-IL" sz="2400" dirty="0" smtClean="0">
                <a:solidFill>
                  <a:schemeClr val="bg2">
                    <a:lumMod val="25000"/>
                  </a:schemeClr>
                </a:solidFill>
                <a:latin typeface="Aharoni" pitchFamily="2" charset="-79"/>
                <a:cs typeface="Aharoni" pitchFamily="2" charset="-79"/>
              </a:rPr>
              <a:t> – כדור ביום.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p:txBody>
      </p:sp>
    </p:spTree>
  </p:cSld>
  <p:clrMapOvr>
    <a:masterClrMapping/>
  </p:clrMapOvr>
  <p:transition spd="med" advClick="0" advTm="8486"/>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asmc.org.il/Lis/Mamy-Lis/Newsletter/DocLib/april%202011/dna01.jpg">
            <a:hlinkClick r:id="rId4"/>
          </p:cNvPr>
          <p:cNvPicPr>
            <a:picLocks noChangeAspect="1" noChangeArrowheads="1"/>
          </p:cNvPicPr>
          <p:nvPr/>
        </p:nvPicPr>
        <p:blipFill>
          <a:blip r:embed="rId5" cstate="print">
            <a:lum bright="72000"/>
          </a:blip>
          <a:srcRect/>
          <a:stretch>
            <a:fillRect/>
          </a:stretch>
        </p:blipFill>
        <p:spPr bwMode="auto">
          <a:xfrm>
            <a:off x="1331640" y="2132856"/>
            <a:ext cx="7405392" cy="3960440"/>
          </a:xfrm>
          <a:prstGeom prst="rect">
            <a:avLst/>
          </a:prstGeom>
          <a:noFill/>
        </p:spPr>
      </p:pic>
      <p:sp>
        <p:nvSpPr>
          <p:cNvPr id="3" name="כותרת משנה 2"/>
          <p:cNvSpPr>
            <a:spLocks noGrp="1"/>
          </p:cNvSpPr>
          <p:nvPr>
            <p:ph type="subTitle" idx="1"/>
          </p:nvPr>
        </p:nvSpPr>
        <p:spPr>
          <a:xfrm>
            <a:off x="971600" y="188640"/>
            <a:ext cx="7920880" cy="5472608"/>
          </a:xfrm>
        </p:spPr>
        <p:txBody>
          <a:bodyPr>
            <a:noAutofit/>
          </a:bodyPr>
          <a:lstStyle/>
          <a:p>
            <a:pPr marL="541782" indent="-514350" algn="ctr"/>
            <a:r>
              <a:rPr lang="he-IL" sz="2800" dirty="0" smtClean="0">
                <a:solidFill>
                  <a:schemeClr val="tx2">
                    <a:lumMod val="75000"/>
                  </a:schemeClr>
                </a:solidFill>
                <a:latin typeface="Aharoni" pitchFamily="2" charset="-79"/>
                <a:cs typeface="Aharoni" pitchFamily="2" charset="-79"/>
              </a:rPr>
              <a:t> </a:t>
            </a:r>
            <a:r>
              <a:rPr lang="he-IL" sz="2800" u="sng" dirty="0" smtClean="0">
                <a:solidFill>
                  <a:schemeClr val="tx2">
                    <a:lumMod val="75000"/>
                  </a:schemeClr>
                </a:solidFill>
                <a:latin typeface="Aharoni" pitchFamily="2" charset="-79"/>
                <a:cs typeface="Aharoni" pitchFamily="2" charset="-79"/>
              </a:rPr>
              <a:t>עד שבוע 16 –בדיקות סקר גנטי</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חלק מהבדיקות מומלצות כתלות במוצאך ובמוצא בן זוגך, חלקן כלליות והינן בגדר רשות.</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בודקים?</a:t>
            </a:r>
          </a:p>
          <a:p>
            <a:pPr marL="541782" indent="-514350" algn="r"/>
            <a:endParaRPr lang="he-IL" sz="2800" dirty="0" smtClean="0">
              <a:solidFill>
                <a:schemeClr val="accent1">
                  <a:lumMod val="75000"/>
                </a:schemeClr>
              </a:solidFill>
              <a:latin typeface="Aharoni" pitchFamily="2" charset="-79"/>
              <a:cs typeface="Aharoni" pitchFamily="2" charset="-79"/>
            </a:endParaRPr>
          </a:p>
          <a:p>
            <a:pPr algn="r"/>
            <a:endParaRPr lang="he-IL" sz="2500" dirty="0" smtClean="0">
              <a:latin typeface="Aharoni" pitchFamily="2" charset="-79"/>
              <a:cs typeface="Aharoni" pitchFamily="2" charset="-79"/>
            </a:endParaRPr>
          </a:p>
          <a:p>
            <a:pPr algn="r"/>
            <a:endParaRPr lang="he-IL" sz="2500" dirty="0" smtClean="0">
              <a:latin typeface="Aharoni" pitchFamily="2" charset="-79"/>
              <a:cs typeface="Aharoni" pitchFamily="2" charset="-79"/>
            </a:endParaRPr>
          </a:p>
          <a:p>
            <a:pPr algn="r">
              <a:buFontTx/>
              <a:buChar char="-"/>
            </a:pPr>
            <a:endParaRPr lang="he-IL"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endParaRPr lang="he-IL" sz="2800" dirty="0">
              <a:latin typeface="Aharoni" pitchFamily="2" charset="-79"/>
              <a:cs typeface="Aharoni" pitchFamily="2" charset="-79"/>
            </a:endParaRPr>
          </a:p>
        </p:txBody>
      </p:sp>
      <p:sp>
        <p:nvSpPr>
          <p:cNvPr id="7" name="TextBox 6"/>
          <p:cNvSpPr txBox="1"/>
          <p:nvPr/>
        </p:nvSpPr>
        <p:spPr>
          <a:xfrm>
            <a:off x="1187624" y="2420888"/>
            <a:ext cx="7200800" cy="3293209"/>
          </a:xfrm>
          <a:prstGeom prst="rect">
            <a:avLst/>
          </a:prstGeom>
          <a:noFill/>
        </p:spPr>
        <p:txBody>
          <a:bodyPr wrap="square" rtlCol="1">
            <a:spAutoFit/>
          </a:bodyPr>
          <a:lstStyle/>
          <a:p>
            <a:r>
              <a:rPr lang="he-IL" sz="2600" dirty="0" smtClean="0">
                <a:solidFill>
                  <a:schemeClr val="bg2">
                    <a:lumMod val="25000"/>
                  </a:schemeClr>
                </a:solidFill>
                <a:latin typeface="Aharoni" pitchFamily="2" charset="-79"/>
                <a:cs typeface="Aharoni" pitchFamily="2" charset="-79"/>
              </a:rPr>
              <a:t>* נבדקת </a:t>
            </a:r>
            <a:r>
              <a:rPr lang="he-IL" sz="2600" dirty="0" err="1" smtClean="0">
                <a:solidFill>
                  <a:schemeClr val="bg2">
                    <a:lumMod val="25000"/>
                  </a:schemeClr>
                </a:solidFill>
                <a:latin typeface="Aharoni" pitchFamily="2" charset="-79"/>
                <a:cs typeface="Aharoni" pitchFamily="2" charset="-79"/>
              </a:rPr>
              <a:t>נשאות</a:t>
            </a:r>
            <a:r>
              <a:rPr lang="he-IL" sz="2600" dirty="0" smtClean="0">
                <a:solidFill>
                  <a:schemeClr val="bg2">
                    <a:lumMod val="25000"/>
                  </a:schemeClr>
                </a:solidFill>
                <a:latin typeface="Aharoni" pitchFamily="2" charset="-79"/>
                <a:cs typeface="Aharoni" pitchFamily="2" charset="-79"/>
              </a:rPr>
              <a:t> למחלות כגון </a:t>
            </a:r>
            <a:r>
              <a:rPr lang="he-IL" sz="2600" dirty="0" err="1" smtClean="0">
                <a:solidFill>
                  <a:schemeClr val="bg2">
                    <a:lumMod val="25000"/>
                  </a:schemeClr>
                </a:solidFill>
                <a:latin typeface="Aharoni" pitchFamily="2" charset="-79"/>
                <a:cs typeface="Aharoni" pitchFamily="2" charset="-79"/>
              </a:rPr>
              <a:t>טיי</a:t>
            </a:r>
            <a:r>
              <a:rPr lang="he-IL" sz="2600" dirty="0" smtClean="0">
                <a:solidFill>
                  <a:schemeClr val="bg2">
                    <a:lumMod val="25000"/>
                  </a:schemeClr>
                </a:solidFill>
                <a:latin typeface="Aharoni" pitchFamily="2" charset="-79"/>
                <a:cs typeface="Aharoni" pitchFamily="2" charset="-79"/>
              </a:rPr>
              <a:t>-זקס, </a:t>
            </a:r>
            <a:r>
              <a:rPr lang="en-US" sz="2600" dirty="0" smtClean="0">
                <a:solidFill>
                  <a:schemeClr val="bg2">
                    <a:lumMod val="25000"/>
                  </a:schemeClr>
                </a:solidFill>
                <a:latin typeface="Aharoni" pitchFamily="2" charset="-79"/>
                <a:cs typeface="Aharoni" pitchFamily="2" charset="-79"/>
              </a:rPr>
              <a:t>CF</a:t>
            </a:r>
            <a:r>
              <a:rPr lang="he-IL" sz="2600" dirty="0" smtClean="0">
                <a:solidFill>
                  <a:schemeClr val="bg2">
                    <a:lumMod val="25000"/>
                  </a:schemeClr>
                </a:solidFill>
                <a:latin typeface="Aharoni" pitchFamily="2" charset="-79"/>
                <a:cs typeface="Aharoni" pitchFamily="2" charset="-79"/>
              </a:rPr>
              <a:t>, </a:t>
            </a:r>
            <a:r>
              <a:rPr lang="en-US" sz="2600" dirty="0" smtClean="0">
                <a:solidFill>
                  <a:schemeClr val="bg2">
                    <a:lumMod val="25000"/>
                  </a:schemeClr>
                </a:solidFill>
                <a:latin typeface="Aharoni" pitchFamily="2" charset="-79"/>
                <a:cs typeface="Aharoni" pitchFamily="2" charset="-79"/>
              </a:rPr>
              <a:t>DF</a:t>
            </a:r>
            <a:r>
              <a:rPr lang="he-IL" sz="2600" dirty="0" smtClean="0">
                <a:solidFill>
                  <a:schemeClr val="bg2">
                    <a:lumMod val="25000"/>
                  </a:schemeClr>
                </a:solidFill>
                <a:latin typeface="Aharoni" pitchFamily="2" charset="-79"/>
                <a:cs typeface="Aharoni" pitchFamily="2" charset="-79"/>
              </a:rPr>
              <a:t>, </a:t>
            </a:r>
            <a:r>
              <a:rPr lang="en-US" sz="2600" dirty="0" smtClean="0">
                <a:solidFill>
                  <a:schemeClr val="bg2">
                    <a:lumMod val="25000"/>
                  </a:schemeClr>
                </a:solidFill>
                <a:latin typeface="Aharoni" pitchFamily="2" charset="-79"/>
                <a:cs typeface="Aharoni" pitchFamily="2" charset="-79"/>
              </a:rPr>
              <a:t>SMA</a:t>
            </a:r>
            <a:r>
              <a:rPr lang="he-IL" sz="2600" dirty="0" smtClean="0">
                <a:solidFill>
                  <a:schemeClr val="bg2">
                    <a:lumMod val="25000"/>
                  </a:schemeClr>
                </a:solidFill>
                <a:latin typeface="Aharoni" pitchFamily="2" charset="-79"/>
                <a:cs typeface="Aharoni" pitchFamily="2" charset="-79"/>
              </a:rPr>
              <a:t> וכדומה.</a:t>
            </a:r>
          </a:p>
          <a:p>
            <a:endParaRPr lang="he-IL" sz="2600" dirty="0" smtClean="0">
              <a:solidFill>
                <a:schemeClr val="bg2">
                  <a:lumMod val="25000"/>
                </a:schemeClr>
              </a:solidFill>
              <a:latin typeface="Aharoni" pitchFamily="2" charset="-79"/>
              <a:cs typeface="Aharoni" pitchFamily="2" charset="-79"/>
            </a:endParaRPr>
          </a:p>
          <a:p>
            <a:r>
              <a:rPr lang="he-IL" sz="2600" dirty="0" smtClean="0">
                <a:solidFill>
                  <a:schemeClr val="bg2">
                    <a:lumMod val="25000"/>
                  </a:schemeClr>
                </a:solidFill>
                <a:latin typeface="Aharoni" pitchFamily="2" charset="-79"/>
                <a:cs typeface="Aharoni" pitchFamily="2" charset="-79"/>
              </a:rPr>
              <a:t>* גם אם בוצע סקר גנטי בהריון קודם רצוי להתעדכן בקיומן של בדיקות חדשות בכל היריון.</a:t>
            </a:r>
          </a:p>
          <a:p>
            <a:endParaRPr lang="he-IL" sz="2600" dirty="0" smtClean="0">
              <a:solidFill>
                <a:schemeClr val="bg2">
                  <a:lumMod val="25000"/>
                </a:schemeClr>
              </a:solidFill>
              <a:latin typeface="Aharoni" pitchFamily="2" charset="-79"/>
              <a:cs typeface="Aharoni" pitchFamily="2" charset="-79"/>
            </a:endParaRPr>
          </a:p>
          <a:p>
            <a:r>
              <a:rPr lang="he-IL" sz="2600" dirty="0" smtClean="0">
                <a:solidFill>
                  <a:schemeClr val="bg2">
                    <a:lumMod val="25000"/>
                  </a:schemeClr>
                </a:solidFill>
                <a:latin typeface="Aharoni" pitchFamily="2" charset="-79"/>
                <a:cs typeface="Aharoni" pitchFamily="2" charset="-79"/>
              </a:rPr>
              <a:t>* מטופלת שבמשפחתה מחלה או מום גנטי ידועים תופנה לייעוץ  גנטי אצל </a:t>
            </a:r>
            <a:r>
              <a:rPr lang="he-IL" sz="2600" dirty="0" err="1" smtClean="0">
                <a:solidFill>
                  <a:schemeClr val="bg2">
                    <a:lumMod val="25000"/>
                  </a:schemeClr>
                </a:solidFill>
                <a:latin typeface="Aharoni" pitchFamily="2" charset="-79"/>
                <a:cs typeface="Aharoni" pitchFamily="2" charset="-79"/>
              </a:rPr>
              <a:t>גנטיקאי</a:t>
            </a:r>
            <a:r>
              <a:rPr lang="he-IL" sz="2600" dirty="0" smtClean="0">
                <a:solidFill>
                  <a:schemeClr val="bg2">
                    <a:lumMod val="25000"/>
                  </a:schemeClr>
                </a:solidFill>
                <a:latin typeface="Aharoni" pitchFamily="2" charset="-79"/>
                <a:cs typeface="Aharoni" pitchFamily="2" charset="-79"/>
              </a:rPr>
              <a:t>.</a:t>
            </a:r>
          </a:p>
        </p:txBody>
      </p:sp>
    </p:spTree>
    <p:controls>
      <p:control spid="23576" name="CheckBox1" r:id="rId2" imgW="1798200" imgH="579240"/>
    </p:controls>
  </p:cSld>
  <p:clrMapOvr>
    <a:masterClrMapping/>
  </p:clrMapOvr>
  <p:transition spd="med" advClick="0" advTm="19843"/>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sp>
        <p:nvSpPr>
          <p:cNvPr id="5" name="TextBox 4"/>
          <p:cNvSpPr txBox="1"/>
          <p:nvPr/>
        </p:nvSpPr>
        <p:spPr>
          <a:xfrm>
            <a:off x="251520" y="0"/>
            <a:ext cx="8712968" cy="2369880"/>
          </a:xfrm>
          <a:prstGeom prst="rect">
            <a:avLst/>
          </a:prstGeom>
          <a:solidFill>
            <a:schemeClr val="bg1"/>
          </a:solidFill>
        </p:spPr>
        <p:txBody>
          <a:bodyPr wrap="square" rtlCol="1">
            <a:spAutoFit/>
          </a:bodyPr>
          <a:lstStyle/>
          <a:p>
            <a:pPr algn="ctr"/>
            <a:r>
              <a:rPr lang="he-IL" sz="4000" b="1" u="sng" dirty="0" smtClean="0">
                <a:solidFill>
                  <a:schemeClr val="accent3">
                    <a:lumMod val="50000"/>
                  </a:schemeClr>
                </a:solidFill>
                <a:effectLst/>
                <a:latin typeface="Aharoni" pitchFamily="2" charset="-79"/>
                <a:cs typeface="Aharoni" pitchFamily="2" charset="-79"/>
              </a:rPr>
              <a:t>שאלת הכוונה ולימוד</a:t>
            </a:r>
          </a:p>
          <a:p>
            <a:endParaRPr lang="he-IL" b="1" dirty="0" smtClean="0">
              <a:solidFill>
                <a:schemeClr val="accent3">
                  <a:lumMod val="50000"/>
                </a:schemeClr>
              </a:solidFill>
              <a:effectLst/>
              <a:latin typeface="Aharoni" pitchFamily="2" charset="-79"/>
              <a:cs typeface="Aharoni" pitchFamily="2" charset="-79"/>
            </a:endParaRPr>
          </a:p>
          <a:p>
            <a:pPr algn="ctr"/>
            <a:r>
              <a:rPr lang="he-IL" sz="3600" b="1" dirty="0" smtClean="0">
                <a:solidFill>
                  <a:schemeClr val="accent3">
                    <a:lumMod val="50000"/>
                  </a:schemeClr>
                </a:solidFill>
                <a:effectLst/>
                <a:latin typeface="Aharoni" pitchFamily="2" charset="-79"/>
                <a:cs typeface="Aharoni" pitchFamily="2" charset="-79"/>
              </a:rPr>
              <a:t>הבדיקות הגנטיות המבוצעות במסגרת הקופה (סל הבריאות בודקות:</a:t>
            </a:r>
          </a:p>
          <a:p>
            <a:endParaRPr lang="he-IL" dirty="0" smtClean="0">
              <a:latin typeface="Aharoni" pitchFamily="2" charset="-79"/>
              <a:cs typeface="Aharoni" pitchFamily="2" charset="-79"/>
            </a:endParaRPr>
          </a:p>
        </p:txBody>
      </p:sp>
      <p:sp>
        <p:nvSpPr>
          <p:cNvPr id="6" name="TextBox 5"/>
          <p:cNvSpPr txBox="1"/>
          <p:nvPr/>
        </p:nvSpPr>
        <p:spPr>
          <a:xfrm>
            <a:off x="467544" y="2564904"/>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את כל המחלות הגנטיות.</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3212976"/>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את כל המחלות הגנטיות שאפשר לבדוק בדם האם.</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861048"/>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מחליפות את בדיקת מי השפיר.</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4509120"/>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מחליפות את בדיקת הצ'יפ הגנטי.</a:t>
            </a:r>
            <a:endParaRPr lang="he-IL" sz="3200" dirty="0">
              <a:solidFill>
                <a:schemeClr val="tx1">
                  <a:lumMod val="75000"/>
                  <a:lumOff val="25000"/>
                </a:schemeClr>
              </a:solidFill>
              <a:latin typeface="Aharoni" pitchFamily="2" charset="-79"/>
              <a:cs typeface="Aharoni" pitchFamily="2" charset="-79"/>
            </a:endParaRPr>
          </a:p>
        </p:txBody>
      </p:sp>
      <p:sp>
        <p:nvSpPr>
          <p:cNvPr id="10" name="TextBox 9"/>
          <p:cNvSpPr txBox="1"/>
          <p:nvPr/>
        </p:nvSpPr>
        <p:spPr>
          <a:xfrm>
            <a:off x="899592" y="5157192"/>
            <a:ext cx="7560840"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5. בודקות מספר מסוים ומוגבל של מחלות גנטיות בדם האם.</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22729"/>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923877"/>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הבדיקות הגנטיות המבוצעות במסגרת הקופה (סל הבריאות) בודקות מספר מסוים ומוגבל של מחלות גנטיות בדם האם.</a:t>
            </a:r>
          </a:p>
          <a:p>
            <a:endParaRPr lang="he-IL" dirty="0" smtClean="0">
              <a:latin typeface="Aharoni" pitchFamily="2" charset="-79"/>
              <a:cs typeface="Aharoni" pitchFamily="2" charset="-79"/>
            </a:endParaRPr>
          </a:p>
        </p:txBody>
      </p:sp>
    </p:spTree>
  </p:cSld>
  <p:clrMapOvr>
    <a:masterClrMapping/>
  </p:clrMapOvr>
  <p:transition spd="med" advClick="0" advTm="12106"/>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115616" y="188640"/>
            <a:ext cx="7910696" cy="4752528"/>
          </a:xfrm>
        </p:spPr>
        <p:txBody>
          <a:bodyPr>
            <a:noAutofit/>
          </a:bodyPr>
          <a:lstStyle/>
          <a:p>
            <a:pPr algn="r"/>
            <a:endParaRPr lang="he-IL" sz="2200" b="1" u="sng" dirty="0" smtClean="0"/>
          </a:p>
          <a:p>
            <a:pPr algn="r"/>
            <a:endParaRPr lang="he-IL" sz="2200" u="sng" dirty="0" smtClean="0"/>
          </a:p>
          <a:p>
            <a:pPr algn="r"/>
            <a:endParaRPr lang="he-IL" sz="2200" u="sng" dirty="0" smtClean="0"/>
          </a:p>
          <a:p>
            <a:pPr algn="r"/>
            <a:endParaRPr lang="he-IL" sz="2200" u="sng" dirty="0" smtClean="0"/>
          </a:p>
          <a:p>
            <a:pPr algn="r"/>
            <a:endParaRPr lang="he-IL" sz="2200" u="sng" dirty="0" smtClean="0"/>
          </a:p>
          <a:p>
            <a:pPr algn="r"/>
            <a:endParaRPr lang="he-IL" sz="2200" u="sng" dirty="0" smtClean="0"/>
          </a:p>
          <a:p>
            <a:pPr algn="r"/>
            <a:endParaRPr lang="he-IL" sz="2200" u="sng" dirty="0" smtClean="0"/>
          </a:p>
          <a:p>
            <a:pPr algn="r"/>
            <a:endParaRPr lang="he-IL" sz="2200" u="sng" dirty="0" smtClean="0"/>
          </a:p>
          <a:p>
            <a:pPr algn="r">
              <a:buFontTx/>
              <a:buChar char="-"/>
            </a:pPr>
            <a:endParaRPr lang="he-IL" sz="2200" dirty="0" smtClean="0"/>
          </a:p>
          <a:p>
            <a:pPr algn="r">
              <a:buFontTx/>
              <a:buChar char="-"/>
            </a:pPr>
            <a:endParaRPr lang="he-IL" sz="2200" dirty="0" smtClean="0"/>
          </a:p>
          <a:p>
            <a:pPr algn="r">
              <a:buFontTx/>
              <a:buChar char="-"/>
            </a:pPr>
            <a:endParaRPr lang="he-IL" dirty="0" smtClean="0"/>
          </a:p>
          <a:p>
            <a:pPr algn="r"/>
            <a:endParaRPr lang="he-IL" dirty="0" smtClean="0"/>
          </a:p>
          <a:p>
            <a:pPr algn="r">
              <a:buFontTx/>
              <a:buChar char="-"/>
            </a:pPr>
            <a:endParaRPr lang="he-IL" dirty="0" smtClean="0"/>
          </a:p>
          <a:p>
            <a:pPr algn="r">
              <a:buFontTx/>
              <a:buChar char="-"/>
            </a:pPr>
            <a:endParaRPr lang="he-IL" sz="2800" dirty="0" smtClean="0"/>
          </a:p>
          <a:p>
            <a:pPr algn="r">
              <a:buFontTx/>
              <a:buChar char="-"/>
            </a:pPr>
            <a:endParaRPr lang="he-IL" sz="2800" dirty="0" smtClean="0"/>
          </a:p>
          <a:p>
            <a:pPr algn="r"/>
            <a:endParaRPr lang="he-IL" sz="2800" dirty="0"/>
          </a:p>
        </p:txBody>
      </p:sp>
      <p:pic>
        <p:nvPicPr>
          <p:cNvPr id="1026" name="Picture 2" descr="http://www.usdoc.co.il/image/users/72989/ftp/my_files/CVS.jpg"/>
          <p:cNvPicPr>
            <a:picLocks noChangeAspect="1" noChangeArrowheads="1"/>
          </p:cNvPicPr>
          <p:nvPr/>
        </p:nvPicPr>
        <p:blipFill>
          <a:blip r:embed="rId2" cstate="print"/>
          <a:srcRect/>
          <a:stretch>
            <a:fillRect/>
          </a:stretch>
        </p:blipFill>
        <p:spPr bwMode="auto">
          <a:xfrm>
            <a:off x="1907705" y="3372220"/>
            <a:ext cx="5832648" cy="3225132"/>
          </a:xfrm>
          <a:prstGeom prst="rect">
            <a:avLst/>
          </a:prstGeom>
          <a:noFill/>
        </p:spPr>
      </p:pic>
      <p:sp>
        <p:nvSpPr>
          <p:cNvPr id="7" name="כותרת משנה 2"/>
          <p:cNvSpPr txBox="1">
            <a:spLocks/>
          </p:cNvSpPr>
          <p:nvPr/>
        </p:nvSpPr>
        <p:spPr>
          <a:xfrm>
            <a:off x="971600" y="0"/>
            <a:ext cx="8064896" cy="6858000"/>
          </a:xfrm>
          <a:prstGeom prst="rect">
            <a:avLst/>
          </a:prstGeom>
        </p:spPr>
        <p:txBody>
          <a:bodyPr tIns="0">
            <a:noAutofit/>
          </a:bodyPr>
          <a:lstStyle/>
          <a:p>
            <a:pPr marL="541782" marR="0" lvl="0" indent="-514350" algn="ctr"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he-IL" sz="2800" b="0" i="0" u="sng" strike="noStrike" kern="1200" cap="none" spc="0" normalizeH="0" baseline="0" noProof="0" dirty="0" smtClean="0">
                <a:ln>
                  <a:noFill/>
                </a:ln>
                <a:solidFill>
                  <a:schemeClr val="tx2">
                    <a:lumMod val="75000"/>
                  </a:schemeClr>
                </a:solidFill>
                <a:effectLst/>
                <a:uLnTx/>
                <a:uFillTx/>
                <a:latin typeface="Aharoni" pitchFamily="2" charset="-79"/>
                <a:ea typeface="+mn-ea"/>
                <a:cs typeface="Aharoni" pitchFamily="2" charset="-79"/>
              </a:rPr>
              <a:t>שבועות 10 עד 12 – בדיקת סיסי שלייה</a:t>
            </a:r>
            <a:endParaRPr kumimoji="0" lang="he-IL" sz="2800" b="0" i="0" u="none" strike="noStrike" kern="1200" cap="none" spc="0" normalizeH="0" baseline="0" noProof="0" dirty="0" smtClean="0">
              <a:ln>
                <a:noFill/>
              </a:ln>
              <a:solidFill>
                <a:schemeClr val="tx2">
                  <a:lumMod val="75000"/>
                </a:schemeClr>
              </a:solidFill>
              <a:effectLst/>
              <a:uLnTx/>
              <a:uFillTx/>
              <a:latin typeface="Aharoni" pitchFamily="2" charset="-79"/>
              <a:ea typeface="+mn-ea"/>
              <a:cs typeface="Aharoni" pitchFamily="2" charset="-79"/>
            </a:endParaRPr>
          </a:p>
          <a:p>
            <a:pPr marL="541782" marR="0" lvl="0" indent="-514350" algn="r" defTabSz="914400" rtl="1" eaLnBrk="1" fontAlgn="auto" latinLnBrk="0" hangingPunct="1">
              <a:lnSpc>
                <a:spcPct val="100000"/>
              </a:lnSpc>
              <a:spcBef>
                <a:spcPts val="600"/>
              </a:spcBef>
              <a:spcAft>
                <a:spcPts val="0"/>
              </a:spcAft>
              <a:buClr>
                <a:schemeClr val="accent1"/>
              </a:buClr>
              <a:buSzPct val="80000"/>
              <a:buFontTx/>
              <a:buChar char="-"/>
              <a:tabLst/>
              <a:defRPr/>
            </a:pPr>
            <a:r>
              <a:rPr kumimoji="0" lang="he-IL" sz="2200" b="0" i="0" u="none" strike="noStrike" kern="1200" cap="none" spc="0" normalizeH="0" baseline="0" noProof="0" dirty="0" smtClean="0">
                <a:ln>
                  <a:noFill/>
                </a:ln>
                <a:solidFill>
                  <a:schemeClr val="accent1">
                    <a:lumMod val="75000"/>
                  </a:schemeClr>
                </a:solidFill>
                <a:effectLst/>
                <a:uLnTx/>
                <a:uFillTx/>
                <a:latin typeface="Aharoni" pitchFamily="2" charset="-79"/>
                <a:ea typeface="+mn-ea"/>
                <a:cs typeface="Aharoni" pitchFamily="2" charset="-79"/>
              </a:rPr>
              <a:t>האם עלייך לעשות אותה? </a:t>
            </a:r>
            <a:r>
              <a:rPr kumimoji="0" lang="he-IL" sz="2200" b="0" i="0" u="none" strike="noStrike" kern="1200" cap="none" spc="0" normalizeH="0" baseline="0" noProof="0" dirty="0" smtClean="0">
                <a:ln>
                  <a:noFill/>
                </a:ln>
                <a:solidFill>
                  <a:schemeClr val="tx2">
                    <a:lumMod val="75000"/>
                  </a:schemeClr>
                </a:solidFill>
                <a:effectLst/>
                <a:uLnTx/>
                <a:uFillTx/>
                <a:latin typeface="Aharoni" pitchFamily="2" charset="-79"/>
                <a:ea typeface="+mn-ea"/>
                <a:cs typeface="Aharoni" pitchFamily="2" charset="-79"/>
              </a:rPr>
              <a:t>הבדיקה מומלצת</a:t>
            </a:r>
            <a:r>
              <a:rPr kumimoji="0" lang="he-IL" sz="2200" b="0" i="0" u="none" strike="noStrike" kern="1200" cap="none" spc="0" normalizeH="0" noProof="0" dirty="0" smtClean="0">
                <a:ln>
                  <a:noFill/>
                </a:ln>
                <a:solidFill>
                  <a:schemeClr val="tx2">
                    <a:lumMod val="75000"/>
                  </a:schemeClr>
                </a:solidFill>
                <a:effectLst/>
                <a:uLnTx/>
                <a:uFillTx/>
                <a:latin typeface="Aharoni" pitchFamily="2" charset="-79"/>
                <a:ea typeface="+mn-ea"/>
                <a:cs typeface="Aharoni" pitchFamily="2" charset="-79"/>
              </a:rPr>
              <a:t> על פי ייעוץ גנטי, עקב סיבה רפואית.</a:t>
            </a:r>
            <a:endParaRPr kumimoji="0" lang="he-IL" sz="2200" b="0" i="0" u="none" strike="noStrike" kern="1200" cap="none" spc="0" normalizeH="0" baseline="0" noProof="0" dirty="0" smtClean="0">
              <a:ln>
                <a:noFill/>
              </a:ln>
              <a:solidFill>
                <a:schemeClr val="tx2">
                  <a:lumMod val="75000"/>
                </a:schemeClr>
              </a:solidFill>
              <a:effectLst/>
              <a:uLnTx/>
              <a:uFillTx/>
              <a:latin typeface="Aharoni" pitchFamily="2" charset="-79"/>
              <a:ea typeface="+mn-ea"/>
              <a:cs typeface="Aharoni" pitchFamily="2" charset="-79"/>
            </a:endParaRPr>
          </a:p>
          <a:p>
            <a:pPr marL="541782" marR="0" lvl="0" indent="-514350" algn="r" defTabSz="914400" rtl="1" eaLnBrk="1" fontAlgn="auto" latinLnBrk="0" hangingPunct="1">
              <a:lnSpc>
                <a:spcPct val="100000"/>
              </a:lnSpc>
              <a:spcBef>
                <a:spcPts val="600"/>
              </a:spcBef>
              <a:spcAft>
                <a:spcPts val="0"/>
              </a:spcAft>
              <a:buClr>
                <a:schemeClr val="accent1"/>
              </a:buClr>
              <a:buSzPct val="80000"/>
              <a:buFontTx/>
              <a:buChar char="-"/>
              <a:tabLst/>
              <a:defRPr/>
            </a:pPr>
            <a:r>
              <a:rPr kumimoji="0" lang="he-IL" sz="2200" b="0" i="0" u="none" strike="noStrike" kern="1200" cap="none" spc="0" normalizeH="0" baseline="0" noProof="0" dirty="0" smtClean="0">
                <a:ln>
                  <a:noFill/>
                </a:ln>
                <a:solidFill>
                  <a:schemeClr val="accent1">
                    <a:lumMod val="75000"/>
                  </a:schemeClr>
                </a:solidFill>
                <a:effectLst/>
                <a:uLnTx/>
                <a:uFillTx/>
                <a:latin typeface="Aharoni" pitchFamily="2" charset="-79"/>
                <a:ea typeface="+mn-ea"/>
                <a:cs typeface="Aharoni" pitchFamily="2" charset="-79"/>
              </a:rPr>
              <a:t>מה בודקים?</a:t>
            </a:r>
          </a:p>
          <a:p>
            <a:pPr marL="541782" lvl="0" indent="-514350">
              <a:spcBef>
                <a:spcPts val="600"/>
              </a:spcBef>
              <a:buClr>
                <a:schemeClr val="accent1"/>
              </a:buClr>
              <a:buSzPct val="80000"/>
              <a:buFontTx/>
              <a:buChar char="-"/>
              <a:defRPr/>
            </a:pPr>
            <a:r>
              <a:rPr lang="he-IL" sz="2200" dirty="0">
                <a:solidFill>
                  <a:schemeClr val="accent1">
                    <a:lumMod val="75000"/>
                  </a:schemeClr>
                </a:solidFill>
                <a:latin typeface="Aharoni" pitchFamily="2" charset="-79"/>
                <a:cs typeface="Aharoni" pitchFamily="2" charset="-79"/>
              </a:rPr>
              <a:t> </a:t>
            </a:r>
            <a:r>
              <a:rPr lang="he-IL" sz="2200" dirty="0">
                <a:solidFill>
                  <a:schemeClr val="tx2">
                    <a:lumMod val="75000"/>
                  </a:schemeClr>
                </a:solidFill>
                <a:latin typeface="Aharoni" pitchFamily="2" charset="-79"/>
                <a:cs typeface="Aharoni" pitchFamily="2" charset="-79"/>
              </a:rPr>
              <a:t>הבדיקה מבוצעת לצורך זיהוי מחלות תורשתיות שונות וכן תסמונת </a:t>
            </a:r>
            <a:r>
              <a:rPr lang="he-IL" sz="2200" dirty="0" smtClean="0">
                <a:solidFill>
                  <a:schemeClr val="tx2">
                    <a:lumMod val="75000"/>
                  </a:schemeClr>
                </a:solidFill>
                <a:latin typeface="Aharoni" pitchFamily="2" charset="-79"/>
                <a:cs typeface="Aharoni" pitchFamily="2" charset="-79"/>
              </a:rPr>
              <a:t>דאון. הבדיקה </a:t>
            </a:r>
            <a:r>
              <a:rPr lang="he-IL" sz="2200" dirty="0">
                <a:solidFill>
                  <a:schemeClr val="tx2">
                    <a:lumMod val="75000"/>
                  </a:schemeClr>
                </a:solidFill>
                <a:latin typeface="Aharoni" pitchFamily="2" charset="-79"/>
                <a:cs typeface="Aharoni" pitchFamily="2" charset="-79"/>
              </a:rPr>
              <a:t>מחליפה את מי השפיר ומאפשרת במידת הצורך את סיום </a:t>
            </a:r>
            <a:r>
              <a:rPr lang="he-IL" sz="2200" dirty="0" smtClean="0">
                <a:solidFill>
                  <a:schemeClr val="tx2">
                    <a:lumMod val="75000"/>
                  </a:schemeClr>
                </a:solidFill>
                <a:latin typeface="Aharoni" pitchFamily="2" charset="-79"/>
                <a:cs typeface="Aharoni" pitchFamily="2" charset="-79"/>
              </a:rPr>
              <a:t>ההיריון בגרידה, </a:t>
            </a:r>
            <a:r>
              <a:rPr lang="he-IL" sz="2200" dirty="0">
                <a:solidFill>
                  <a:schemeClr val="tx2">
                    <a:lumMod val="75000"/>
                  </a:schemeClr>
                </a:solidFill>
                <a:latin typeface="Aharoni" pitchFamily="2" charset="-79"/>
                <a:cs typeface="Aharoni" pitchFamily="2" charset="-79"/>
              </a:rPr>
              <a:t>ללא צורך בביצוע לידה מוקדמת, מאחר והתשובה </a:t>
            </a:r>
            <a:r>
              <a:rPr lang="he-IL" sz="2200" dirty="0" smtClean="0">
                <a:solidFill>
                  <a:schemeClr val="tx2">
                    <a:lumMod val="75000"/>
                  </a:schemeClr>
                </a:solidFill>
                <a:latin typeface="Aharoni" pitchFamily="2" charset="-79"/>
                <a:cs typeface="Aharoni" pitchFamily="2" charset="-79"/>
              </a:rPr>
              <a:t>מהירה.                       </a:t>
            </a:r>
            <a:endParaRPr lang="he-IL" sz="2200" dirty="0">
              <a:solidFill>
                <a:schemeClr val="tx2">
                  <a:lumMod val="75000"/>
                </a:schemeClr>
              </a:solidFill>
              <a:latin typeface="Aharoni" pitchFamily="2" charset="-79"/>
              <a:cs typeface="Aharoni" pitchFamily="2" charset="-79"/>
            </a:endParaRPr>
          </a:p>
          <a:p>
            <a:pPr marL="541782" marR="0" lvl="0" indent="-514350" algn="r" defTabSz="914400" rtl="1" eaLnBrk="1" fontAlgn="auto" latinLnBrk="0" hangingPunct="1">
              <a:lnSpc>
                <a:spcPct val="100000"/>
              </a:lnSpc>
              <a:spcBef>
                <a:spcPts val="600"/>
              </a:spcBef>
              <a:spcAft>
                <a:spcPts val="0"/>
              </a:spcAft>
              <a:buClr>
                <a:schemeClr val="accent1"/>
              </a:buClr>
              <a:buSzPct val="80000"/>
              <a:buFontTx/>
              <a:buChar char="-"/>
              <a:tabLst/>
              <a:defRPr/>
            </a:pPr>
            <a:endParaRPr kumimoji="0" lang="he-IL" sz="2200" b="0" i="0" u="none" strike="noStrike" kern="1200" cap="none" spc="0" normalizeH="0" baseline="0" noProof="0" dirty="0" smtClean="0">
              <a:ln>
                <a:noFill/>
              </a:ln>
              <a:solidFill>
                <a:schemeClr val="accent1">
                  <a:lumMod val="75000"/>
                </a:schemeClr>
              </a:solidFill>
              <a:effectLst/>
              <a:uLnTx/>
              <a:uFillTx/>
              <a:latin typeface="Aharoni" pitchFamily="2" charset="-79"/>
              <a:ea typeface="+mn-ea"/>
              <a:cs typeface="Aharoni" pitchFamily="2" charset="-79"/>
            </a:endParaRPr>
          </a:p>
          <a:p>
            <a:pPr marL="27432" marR="0" lvl="0" indent="0" algn="r"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he-IL" sz="2200" b="0" i="0" u="none" strike="noStrike" kern="1200" cap="none" spc="0" normalizeH="0" baseline="0" noProof="0" dirty="0" smtClean="0">
                <a:ln>
                  <a:noFill/>
                </a:ln>
                <a:solidFill>
                  <a:schemeClr val="tx2">
                    <a:shade val="30000"/>
                    <a:satMod val="150000"/>
                  </a:schemeClr>
                </a:solidFill>
                <a:effectLst/>
                <a:uLnTx/>
                <a:uFillTx/>
                <a:latin typeface="Aharoni" pitchFamily="2" charset="-79"/>
                <a:ea typeface="+mn-ea"/>
                <a:cs typeface="Aharoni" pitchFamily="2" charset="-79"/>
              </a:rPr>
              <a:t> </a:t>
            </a:r>
            <a:endParaRPr kumimoji="0" lang="he-IL" sz="2800" b="0" i="0" u="none" strike="noStrike" kern="1200" cap="none" spc="0" normalizeH="0" baseline="0" noProof="0" dirty="0">
              <a:ln>
                <a:noFill/>
              </a:ln>
              <a:solidFill>
                <a:schemeClr val="tx2">
                  <a:shade val="30000"/>
                  <a:satMod val="150000"/>
                </a:schemeClr>
              </a:solidFill>
              <a:effectLst/>
              <a:uLnTx/>
              <a:uFillTx/>
              <a:latin typeface="Aharoni" pitchFamily="2" charset="-79"/>
              <a:ea typeface="+mn-ea"/>
              <a:cs typeface="Aharoni" pitchFamily="2" charset="-79"/>
            </a:endParaRPr>
          </a:p>
        </p:txBody>
      </p:sp>
    </p:spTree>
  </p:cSld>
  <p:clrMapOvr>
    <a:masterClrMapping/>
  </p:clrMapOvr>
  <p:transition spd="med" advClick="0" advTm="19063"/>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71600" y="188640"/>
            <a:ext cx="8064896" cy="666936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שבועות 11 עד </a:t>
            </a:r>
            <a:r>
              <a:rPr lang="he-IL" sz="2800" u="sng" dirty="0" err="1" smtClean="0">
                <a:solidFill>
                  <a:schemeClr val="tx2">
                    <a:lumMod val="75000"/>
                  </a:schemeClr>
                </a:solidFill>
                <a:latin typeface="Aharoni" pitchFamily="2" charset="-79"/>
                <a:cs typeface="Aharoni" pitchFamily="2" charset="-79"/>
              </a:rPr>
              <a:t>13</a:t>
            </a:r>
            <a:r>
              <a:rPr lang="he-IL" sz="2800" u="sng" dirty="0" smtClean="0">
                <a:solidFill>
                  <a:schemeClr val="tx2">
                    <a:lumMod val="75000"/>
                  </a:schemeClr>
                </a:solidFill>
                <a:latin typeface="Aharoni" pitchFamily="2" charset="-79"/>
                <a:cs typeface="Aharoni" pitchFamily="2" charset="-79"/>
              </a:rPr>
              <a:t>– בדיקת אולטרה-סאונד לשקיפות עורפית</a:t>
            </a:r>
            <a:r>
              <a:rPr lang="he-IL" sz="2800" dirty="0" smtClean="0">
                <a:solidFill>
                  <a:schemeClr val="tx2">
                    <a:lumMod val="75000"/>
                  </a:schemeClr>
                </a:solidFill>
                <a:latin typeface="Aharoni" pitchFamily="2" charset="-79"/>
                <a:cs typeface="Aharoni" pitchFamily="2" charset="-79"/>
              </a:rPr>
              <a:t>:</a:t>
            </a:r>
          </a:p>
          <a:p>
            <a:pPr marL="541782" indent="-514350" algn="r">
              <a:buFontTx/>
              <a:buChar char="-"/>
            </a:pPr>
            <a:r>
              <a:rPr lang="he-IL" sz="2000" dirty="0" smtClean="0">
                <a:solidFill>
                  <a:schemeClr val="accent1">
                    <a:lumMod val="75000"/>
                  </a:schemeClr>
                </a:solidFill>
                <a:latin typeface="Aharoni" pitchFamily="2" charset="-79"/>
                <a:cs typeface="Aharoni" pitchFamily="2" charset="-79"/>
              </a:rPr>
              <a:t>האם עלייך לעשות אותה? </a:t>
            </a:r>
            <a:r>
              <a:rPr lang="he-IL" sz="2000" dirty="0" smtClean="0">
                <a:solidFill>
                  <a:schemeClr val="bg2">
                    <a:lumMod val="25000"/>
                  </a:schemeClr>
                </a:solidFill>
                <a:latin typeface="Aharoni" pitchFamily="2" charset="-79"/>
                <a:cs typeface="Aharoni" pitchFamily="2" charset="-79"/>
              </a:rPr>
              <a:t>הבדיקה מומלצת לכולן.</a:t>
            </a:r>
          </a:p>
          <a:p>
            <a:pPr marL="541782" indent="-514350" algn="r">
              <a:buFontTx/>
              <a:buChar char="-"/>
            </a:pPr>
            <a:r>
              <a:rPr lang="he-IL" sz="2000" dirty="0" smtClean="0">
                <a:solidFill>
                  <a:schemeClr val="accent1">
                    <a:lumMod val="75000"/>
                  </a:schemeClr>
                </a:solidFill>
                <a:latin typeface="Aharoni" pitchFamily="2" charset="-79"/>
                <a:cs typeface="Aharoni" pitchFamily="2" charset="-79"/>
              </a:rPr>
              <a:t>מה בודקים?</a:t>
            </a:r>
          </a:p>
          <a:p>
            <a:pPr marL="541782" indent="-514350" algn="r">
              <a:buFontTx/>
              <a:buChar char="-"/>
            </a:pPr>
            <a:r>
              <a:rPr lang="he-IL" sz="2000" dirty="0">
                <a:solidFill>
                  <a:schemeClr val="tx2">
                    <a:lumMod val="75000"/>
                  </a:schemeClr>
                </a:solidFill>
                <a:latin typeface="Aharoni" pitchFamily="2" charset="-79"/>
                <a:cs typeface="Aharoni" pitchFamily="2" charset="-79"/>
              </a:rPr>
              <a:t>הבדיקה מבצעת זיהוי מוקדם של סיכון מוגבר לתסמונת </a:t>
            </a:r>
            <a:r>
              <a:rPr lang="he-IL" sz="2000" dirty="0" smtClean="0">
                <a:solidFill>
                  <a:schemeClr val="tx2">
                    <a:lumMod val="75000"/>
                  </a:schemeClr>
                </a:solidFill>
                <a:latin typeface="Aharoni" pitchFamily="2" charset="-79"/>
                <a:cs typeface="Aharoni" pitchFamily="2" charset="-79"/>
              </a:rPr>
              <a:t>דאון.                       הבדיקה </a:t>
            </a:r>
            <a:r>
              <a:rPr lang="he-IL" sz="2000" dirty="0">
                <a:solidFill>
                  <a:schemeClr val="tx2">
                    <a:lumMod val="75000"/>
                  </a:schemeClr>
                </a:solidFill>
                <a:latin typeface="Aharoni" pitchFamily="2" charset="-79"/>
                <a:cs typeface="Aharoni" pitchFamily="2" charset="-79"/>
              </a:rPr>
              <a:t>בודקת את עובי הנוזל בעורף העובר. </a:t>
            </a:r>
            <a:r>
              <a:rPr lang="he-IL" sz="2000" dirty="0" smtClean="0">
                <a:solidFill>
                  <a:schemeClr val="tx2">
                    <a:lumMod val="75000"/>
                  </a:schemeClr>
                </a:solidFill>
                <a:latin typeface="Aharoni" pitchFamily="2" charset="-79"/>
                <a:cs typeface="Aharoni" pitchFamily="2" charset="-79"/>
              </a:rPr>
              <a:t>לפי עובי הנוזל נקבל סיכוי לתסמונת דאון.</a:t>
            </a:r>
          </a:p>
          <a:p>
            <a:pPr marL="541782" indent="-514350" algn="r"/>
            <a:r>
              <a:rPr lang="he-IL" sz="2000" dirty="0" smtClean="0">
                <a:solidFill>
                  <a:schemeClr val="tx2">
                    <a:lumMod val="75000"/>
                  </a:schemeClr>
                </a:solidFill>
                <a:latin typeface="Aharoni" pitchFamily="2" charset="-79"/>
                <a:cs typeface="Aharoni" pitchFamily="2" charset="-79"/>
              </a:rPr>
              <a:t>       ** </a:t>
            </a:r>
            <a:r>
              <a:rPr lang="he-IL" sz="2000" dirty="0">
                <a:solidFill>
                  <a:schemeClr val="tx2">
                    <a:lumMod val="75000"/>
                  </a:schemeClr>
                </a:solidFill>
                <a:latin typeface="Aharoni" pitchFamily="2" charset="-79"/>
                <a:cs typeface="Aharoni" pitchFamily="2" charset="-79"/>
              </a:rPr>
              <a:t>ניתן לצרף לבדיקה זו את בדיקת הדם – סקר ביוכימי טרימסטר ראשון, במטרה להעלות את רמת הדיוק.</a:t>
            </a:r>
          </a:p>
          <a:p>
            <a:pPr marL="541782" indent="-514350" algn="r">
              <a:buFontTx/>
              <a:buChar char="-"/>
            </a:pPr>
            <a:endParaRPr lang="he-IL" sz="2000" dirty="0" smtClean="0">
              <a:solidFill>
                <a:schemeClr val="accent1">
                  <a:lumMod val="75000"/>
                </a:schemeClr>
              </a:solidFill>
              <a:latin typeface="Aharoni" pitchFamily="2" charset="-79"/>
              <a:cs typeface="Aharoni" pitchFamily="2" charset="-79"/>
            </a:endParaRPr>
          </a:p>
          <a:p>
            <a:pPr algn="r"/>
            <a:r>
              <a:rPr lang="he-IL" sz="2000" dirty="0" smtClean="0">
                <a:latin typeface="Aharoni" pitchFamily="2" charset="-79"/>
                <a:cs typeface="Aharoni" pitchFamily="2" charset="-79"/>
              </a:rPr>
              <a:t> </a:t>
            </a:r>
            <a:endParaRPr lang="he-IL" sz="2400" dirty="0" smtClean="0">
              <a:latin typeface="Aharoni" pitchFamily="2" charset="-79"/>
              <a:cs typeface="Aharoni" pitchFamily="2" charset="-79"/>
            </a:endParaRPr>
          </a:p>
          <a:p>
            <a:pPr algn="r"/>
            <a:endParaRPr lang="he-IL" sz="2400" dirty="0" smtClean="0">
              <a:latin typeface="Aharoni" pitchFamily="2" charset="-79"/>
              <a:cs typeface="Aharoni" pitchFamily="2" charset="-79"/>
            </a:endParaRPr>
          </a:p>
          <a:p>
            <a:pPr algn="r"/>
            <a:endParaRPr lang="he-IL" sz="2400" dirty="0" smtClean="0">
              <a:latin typeface="Aharoni" pitchFamily="2" charset="-79"/>
              <a:cs typeface="Aharoni" pitchFamily="2" charset="-79"/>
            </a:endParaRPr>
          </a:p>
          <a:p>
            <a:pPr algn="r">
              <a:buFontTx/>
              <a:buChar char="-"/>
            </a:pPr>
            <a:endParaRPr lang="he-IL" dirty="0" smtClean="0">
              <a:latin typeface="Aharoni" pitchFamily="2" charset="-79"/>
              <a:cs typeface="Aharoni" pitchFamily="2" charset="-79"/>
            </a:endParaRPr>
          </a:p>
          <a:p>
            <a:pPr algn="r"/>
            <a:endParaRPr lang="he-IL" dirty="0" smtClean="0">
              <a:latin typeface="Aharoni" pitchFamily="2" charset="-79"/>
              <a:cs typeface="Aharoni" pitchFamily="2" charset="-79"/>
            </a:endParaRPr>
          </a:p>
          <a:p>
            <a:pPr algn="r">
              <a:buFontTx/>
              <a:buChar char="-"/>
            </a:pPr>
            <a:endParaRPr lang="he-IL" sz="2800" dirty="0" smtClean="0">
              <a:latin typeface="Aharoni" pitchFamily="2" charset="-79"/>
              <a:cs typeface="Aharoni" pitchFamily="2" charset="-79"/>
            </a:endParaRPr>
          </a:p>
          <a:p>
            <a:pPr algn="r"/>
            <a:endParaRPr lang="he-IL" sz="2800" dirty="0">
              <a:latin typeface="Aharoni" pitchFamily="2" charset="-79"/>
              <a:cs typeface="Aharoni" pitchFamily="2" charset="-79"/>
            </a:endParaRPr>
          </a:p>
        </p:txBody>
      </p:sp>
      <p:pic>
        <p:nvPicPr>
          <p:cNvPr id="14338" name="Picture 2" descr="http://www.usdoc.co.il/image/users/72989/ftp/my_files/shkifut1.jpg"/>
          <p:cNvPicPr>
            <a:picLocks noChangeAspect="1" noChangeArrowheads="1"/>
          </p:cNvPicPr>
          <p:nvPr/>
        </p:nvPicPr>
        <p:blipFill>
          <a:blip r:embed="rId4" cstate="print"/>
          <a:srcRect/>
          <a:stretch>
            <a:fillRect/>
          </a:stretch>
        </p:blipFill>
        <p:spPr bwMode="auto">
          <a:xfrm>
            <a:off x="2771800" y="3140968"/>
            <a:ext cx="4680520" cy="2778499"/>
          </a:xfrm>
          <a:prstGeom prst="rect">
            <a:avLst/>
          </a:prstGeom>
          <a:noFill/>
        </p:spPr>
      </p:pic>
    </p:spTree>
    <p:controls>
      <p:control spid="2074" name="CheckBox1" r:id="rId2" imgW="1798200" imgH="579240"/>
    </p:controls>
  </p:cSld>
  <p:clrMapOvr>
    <a:masterClrMapping/>
  </p:clrMapOvr>
  <p:transition spd="med" advClick="0" advTm="26255"/>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899592" y="188640"/>
            <a:ext cx="8126720" cy="4752528"/>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שבועות 10 עד 13 – סקר ביוכימי טרימסטר ראשון</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הבדיקה מומלצת לנשים שביצעו  שקיפות עורפית  שלא עושות מי שפיר/סיסי שלייה.</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בודקים?</a:t>
            </a:r>
          </a:p>
          <a:p>
            <a:pPr marL="541782" indent="-514350" algn="r">
              <a:buFontTx/>
              <a:buChar char="-"/>
            </a:pPr>
            <a:endParaRPr lang="he-IL" sz="2400" dirty="0" smtClean="0">
              <a:solidFill>
                <a:schemeClr val="accent1">
                  <a:lumMod val="75000"/>
                </a:schemeClr>
              </a:solidFill>
              <a:latin typeface="Aharoni" pitchFamily="2" charset="-79"/>
              <a:cs typeface="Aharoni" pitchFamily="2" charset="-79"/>
            </a:endParaRPr>
          </a:p>
          <a:p>
            <a:pPr algn="r"/>
            <a:endParaRPr lang="he-IL" dirty="0" smtClean="0"/>
          </a:p>
          <a:p>
            <a:pPr algn="r"/>
            <a:endParaRPr lang="he-IL" b="1" dirty="0" smtClean="0">
              <a:latin typeface="Aharoni" pitchFamily="2" charset="-79"/>
              <a:cs typeface="Aharoni" pitchFamily="2" charset="-79"/>
            </a:endParaRPr>
          </a:p>
          <a:p>
            <a:pPr algn="r"/>
            <a:endParaRPr lang="he-IL" b="1" dirty="0" smtClean="0">
              <a:latin typeface="Aharoni" pitchFamily="2" charset="-79"/>
              <a:cs typeface="Aharoni" pitchFamily="2" charset="-79"/>
            </a:endParaRPr>
          </a:p>
          <a:p>
            <a:pPr algn="r"/>
            <a:endParaRPr lang="he-IL" sz="2200" u="sng" dirty="0" smtClean="0"/>
          </a:p>
          <a:p>
            <a:pPr algn="r">
              <a:buFontTx/>
              <a:buChar char="-"/>
            </a:pPr>
            <a:endParaRPr lang="he-IL" dirty="0" smtClean="0"/>
          </a:p>
          <a:p>
            <a:pPr algn="r"/>
            <a:endParaRPr lang="he-IL" dirty="0" smtClean="0"/>
          </a:p>
          <a:p>
            <a:pPr algn="r">
              <a:buFontTx/>
              <a:buChar char="-"/>
            </a:pPr>
            <a:endParaRPr lang="he-IL" dirty="0" smtClean="0"/>
          </a:p>
          <a:p>
            <a:pPr algn="r">
              <a:buFontTx/>
              <a:buChar char="-"/>
            </a:pPr>
            <a:endParaRPr lang="he-IL" sz="2800" dirty="0" smtClean="0"/>
          </a:p>
          <a:p>
            <a:pPr algn="r">
              <a:buFontTx/>
              <a:buChar char="-"/>
            </a:pPr>
            <a:endParaRPr lang="he-IL" sz="2800" dirty="0" smtClean="0"/>
          </a:p>
          <a:p>
            <a:pPr algn="r"/>
            <a:endParaRPr lang="he-IL" sz="2800" dirty="0"/>
          </a:p>
        </p:txBody>
      </p:sp>
      <p:sp>
        <p:nvSpPr>
          <p:cNvPr id="2" name="TextBox 1"/>
          <p:cNvSpPr txBox="1"/>
          <p:nvPr/>
        </p:nvSpPr>
        <p:spPr>
          <a:xfrm>
            <a:off x="899592" y="1988840"/>
            <a:ext cx="7673563" cy="3693319"/>
          </a:xfrm>
          <a:prstGeom prst="rect">
            <a:avLst/>
          </a:prstGeom>
          <a:noFill/>
        </p:spPr>
        <p:txBody>
          <a:bodyPr wrap="square" rtlCol="1">
            <a:spAutoFit/>
          </a:bodyPr>
          <a:lstStyle/>
          <a:p>
            <a:r>
              <a:rPr lang="he-IL" sz="2400" dirty="0">
                <a:solidFill>
                  <a:schemeClr val="bg2">
                    <a:lumMod val="25000"/>
                  </a:schemeClr>
                </a:solidFill>
                <a:latin typeface="Aharoni" pitchFamily="2" charset="-79"/>
                <a:cs typeface="Aharoni" pitchFamily="2" charset="-79"/>
              </a:rPr>
              <a:t>הבדיקה מתלווה לבדיקת השקיפות העורפית, ומבוצעת אחרי ובצמוד לה.</a:t>
            </a:r>
          </a:p>
          <a:p>
            <a:r>
              <a:rPr lang="he-IL" sz="2400" dirty="0">
                <a:solidFill>
                  <a:schemeClr val="bg2">
                    <a:lumMod val="25000"/>
                  </a:schemeClr>
                </a:solidFill>
                <a:latin typeface="Aharoni" pitchFamily="2" charset="-79"/>
                <a:cs typeface="Aharoni" pitchFamily="2" charset="-79"/>
              </a:rPr>
              <a:t>זוהי בדיקת דם שמהווה בדיקת סינון מוקדמת לתסמונת דאון </a:t>
            </a:r>
            <a:r>
              <a:rPr lang="he-IL" sz="2400" dirty="0" err="1">
                <a:solidFill>
                  <a:schemeClr val="bg2">
                    <a:lumMod val="25000"/>
                  </a:schemeClr>
                </a:solidFill>
                <a:latin typeface="Aharoni" pitchFamily="2" charset="-79"/>
                <a:cs typeface="Aharoni" pitchFamily="2" charset="-79"/>
              </a:rPr>
              <a:t>ולטריזומיה</a:t>
            </a:r>
            <a:r>
              <a:rPr lang="he-IL" sz="2400" dirty="0">
                <a:solidFill>
                  <a:schemeClr val="bg2">
                    <a:lumMod val="25000"/>
                  </a:schemeClr>
                </a:solidFill>
                <a:latin typeface="Aharoni" pitchFamily="2" charset="-79"/>
                <a:cs typeface="Aharoni" pitchFamily="2" charset="-79"/>
              </a:rPr>
              <a:t> </a:t>
            </a:r>
            <a:r>
              <a:rPr lang="he-IL" sz="2400" dirty="0" smtClean="0">
                <a:solidFill>
                  <a:schemeClr val="bg2">
                    <a:lumMod val="25000"/>
                  </a:schemeClr>
                </a:solidFill>
                <a:latin typeface="Aharoni" pitchFamily="2" charset="-79"/>
                <a:cs typeface="Aharoni" pitchFamily="2" charset="-79"/>
              </a:rPr>
              <a:t>18. </a:t>
            </a:r>
          </a:p>
          <a:p>
            <a:r>
              <a:rPr lang="he-IL" sz="2400" dirty="0" smtClean="0">
                <a:solidFill>
                  <a:schemeClr val="bg2">
                    <a:lumMod val="25000"/>
                  </a:schemeClr>
                </a:solidFill>
                <a:latin typeface="Aharoni" pitchFamily="2" charset="-79"/>
                <a:cs typeface="Aharoni" pitchFamily="2" charset="-79"/>
              </a:rPr>
              <a:t>אם </a:t>
            </a:r>
            <a:r>
              <a:rPr lang="he-IL" sz="2400" dirty="0">
                <a:solidFill>
                  <a:schemeClr val="bg2">
                    <a:lumMod val="25000"/>
                  </a:schemeClr>
                </a:solidFill>
                <a:latin typeface="Aharoni" pitchFamily="2" charset="-79"/>
                <a:cs typeface="Aharoni" pitchFamily="2" charset="-79"/>
              </a:rPr>
              <a:t>התשובה אינה תקינה יש לבצע </a:t>
            </a:r>
            <a:r>
              <a:rPr lang="he-IL" sz="2400" dirty="0" smtClean="0">
                <a:solidFill>
                  <a:schemeClr val="bg2">
                    <a:lumMod val="25000"/>
                  </a:schemeClr>
                </a:solidFill>
                <a:latin typeface="Aharoni" pitchFamily="2" charset="-79"/>
                <a:cs typeface="Aharoni" pitchFamily="2" charset="-79"/>
              </a:rPr>
              <a:t>בדיקת סיסי </a:t>
            </a:r>
            <a:r>
              <a:rPr lang="he-IL" sz="2400" dirty="0">
                <a:solidFill>
                  <a:schemeClr val="bg2">
                    <a:lumMod val="25000"/>
                  </a:schemeClr>
                </a:solidFill>
                <a:latin typeface="Aharoni" pitchFamily="2" charset="-79"/>
                <a:cs typeface="Aharoni" pitchFamily="2" charset="-79"/>
              </a:rPr>
              <a:t>שלייה/מי שפיר</a:t>
            </a:r>
            <a:r>
              <a:rPr lang="he-IL" sz="2400" dirty="0" smtClean="0">
                <a:solidFill>
                  <a:schemeClr val="bg2">
                    <a:lumMod val="25000"/>
                  </a:schemeClr>
                </a:solidFill>
                <a:latin typeface="Aharoni" pitchFamily="2" charset="-79"/>
                <a:cs typeface="Aharoni" pitchFamily="2" charset="-79"/>
              </a:rPr>
              <a:t>.</a:t>
            </a:r>
          </a:p>
          <a:p>
            <a:endParaRPr lang="he-IL" sz="2400" dirty="0">
              <a:solidFill>
                <a:schemeClr val="bg2">
                  <a:lumMod val="25000"/>
                </a:schemeClr>
              </a:solidFill>
              <a:latin typeface="Aharoni" pitchFamily="2" charset="-79"/>
              <a:cs typeface="Aharoni" pitchFamily="2" charset="-79"/>
            </a:endParaRPr>
          </a:p>
          <a:p>
            <a:r>
              <a:rPr lang="he-IL" sz="2400" b="1" dirty="0">
                <a:solidFill>
                  <a:schemeClr val="bg2">
                    <a:lumMod val="25000"/>
                  </a:schemeClr>
                </a:solidFill>
                <a:latin typeface="Aharoni" pitchFamily="2" charset="-79"/>
                <a:cs typeface="Aharoni" pitchFamily="2" charset="-79"/>
              </a:rPr>
              <a:t>** מומלץ לשלב את שתי הבדיקות (שקיפות עורפית וסקר ביוכימי) עם גיל האישה לקבלת סיכון משוקלל  ואמין. שילוב זה מעלה משמעותית את שיעור הגילוי של </a:t>
            </a:r>
            <a:r>
              <a:rPr lang="he-IL" sz="2400" b="1" dirty="0" err="1">
                <a:solidFill>
                  <a:schemeClr val="bg2">
                    <a:lumMod val="25000"/>
                  </a:schemeClr>
                </a:solidFill>
                <a:latin typeface="Aharoni" pitchFamily="2" charset="-79"/>
                <a:cs typeface="Aharoni" pitchFamily="2" charset="-79"/>
              </a:rPr>
              <a:t>אוכלוסיה</a:t>
            </a:r>
            <a:r>
              <a:rPr lang="he-IL" sz="2400" b="1" dirty="0">
                <a:solidFill>
                  <a:schemeClr val="bg2">
                    <a:lumMod val="25000"/>
                  </a:schemeClr>
                </a:solidFill>
                <a:latin typeface="Aharoni" pitchFamily="2" charset="-79"/>
                <a:cs typeface="Aharoni" pitchFamily="2" charset="-79"/>
              </a:rPr>
              <a:t> הנמצאת בסיכון יתר לתסמונת דאון.</a:t>
            </a:r>
            <a:endParaRPr lang="he-IL" sz="2400" b="1" u="sng" dirty="0">
              <a:solidFill>
                <a:schemeClr val="bg2">
                  <a:lumMod val="25000"/>
                </a:schemeClr>
              </a:solidFill>
              <a:latin typeface="Aharoni" pitchFamily="2" charset="-79"/>
              <a:cs typeface="Aharoni" pitchFamily="2" charset="-79"/>
            </a:endParaRPr>
          </a:p>
          <a:p>
            <a:endParaRPr lang="he-IL" sz="2400" dirty="0">
              <a:solidFill>
                <a:schemeClr val="bg2">
                  <a:lumMod val="25000"/>
                </a:schemeClr>
              </a:solidFill>
              <a:latin typeface="Aharoni" pitchFamily="2" charset="-79"/>
              <a:cs typeface="Aharoni" pitchFamily="2" charset="-79"/>
            </a:endParaRPr>
          </a:p>
          <a:p>
            <a:endParaRPr lang="he-IL" dirty="0">
              <a:solidFill>
                <a:schemeClr val="bg2">
                  <a:lumMod val="25000"/>
                </a:schemeClr>
              </a:solidFill>
            </a:endParaRPr>
          </a:p>
        </p:txBody>
      </p:sp>
    </p:spTree>
    <p:controls>
      <p:control spid="81921" name="CheckBox1" r:id="rId2" imgW="1798200" imgH="579240"/>
    </p:controls>
  </p:cSld>
  <p:clrMapOvr>
    <a:masterClrMapping/>
  </p:clrMapOvr>
  <p:transition spd="med" advClick="0" advTm="33087"/>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למי מיועדת בדיקת השקיפות העורפית?</a:t>
            </a:r>
          </a:p>
          <a:p>
            <a:endParaRPr lang="he-IL" dirty="0" smtClean="0">
              <a:solidFill>
                <a:schemeClr val="accent4">
                  <a:lumMod val="75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לכל אישה עם היריון תאומים.</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לכל אישה בהיריון שלא רוצה לעשות דיקור מי שפיר.</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284984"/>
            <a:ext cx="7632848"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לכל אישה בהיריון ששוקלת לעשות דיקור מי שפיר לאחר איסוף נתונים.</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4365104"/>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לכל אישה בהיריון שלא עשתה סיסי שלייה. </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26473"/>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923877"/>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שקיפות עורפית מיועדת לכל אישה בהיריון ששוקלת לעשות דיקור מי שפיר לאחר איסוף הנתונים, וכן לכל אישה בהיריון שלא עשתה סיסי שלייה.</a:t>
            </a:r>
          </a:p>
          <a:p>
            <a:endParaRPr lang="he-IL" dirty="0" smtClean="0">
              <a:latin typeface="Aharoni" pitchFamily="2" charset="-79"/>
              <a:cs typeface="Aharoni" pitchFamily="2" charset="-79"/>
            </a:endParaRPr>
          </a:p>
        </p:txBody>
      </p:sp>
    </p:spTree>
  </p:cSld>
  <p:clrMapOvr>
    <a:masterClrMapping/>
  </p:clrMapOvr>
  <p:transition spd="med" advClick="0" advTm="10374"/>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בדיקת השקיפות העורפית:</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מחליפה את בדיקת מי השפיר.</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נותנת חישוב סטטיסטי של הסיכון לתסמונת דאון.</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284984"/>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מחליפה את בדיקת החלבון העוברי.</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3933056"/>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מחליפה את סקירת המערכות. </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8065"/>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sp>
        <p:nvSpPr>
          <p:cNvPr id="5" name="TextBox 4"/>
          <p:cNvSpPr txBox="1"/>
          <p:nvPr/>
        </p:nvSpPr>
        <p:spPr>
          <a:xfrm>
            <a:off x="179512" y="1268760"/>
            <a:ext cx="8712968" cy="2369880"/>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בדיקת השקיפות העורפית נותנת חישוב סטטיסטי של הסיכון לתסמונת דאון.</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9782"/>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בדיקת השקיפות העורפית:</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כלולה בסל הבריאות לתאומים בלבד, ללא בדיקת דם.</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כלולה בסל הבריאות לנשים מעל גיל 35 שלא עושות דיקור מי שפיר.</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789040"/>
            <a:ext cx="7632848"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כלולה בסל הבריאות לכל הנשים בהיריון, כולל בדיקת הדם.</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4941168"/>
            <a:ext cx="7920880"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כלולה בסל הבריאות לנשים בסיכון גבוה, כולל בדיקת הדם. </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45131"/>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369880"/>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בדיקת השקיפות העורפית כלולה בסל הבריאות לכל הנשים בהיריון, כולל בדיקת הדם.</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2861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באיזה שבוע עושים את בדיקת השקיפות העורפית?</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שבוע 10.</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שבועות 11 עד 13.</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284984"/>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שבועות 11 עד 14.</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3933056"/>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שבועות 10 עד 14. </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9937"/>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3477875"/>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את בדיקת השקיפות העורפית עושים החל משבוע 11 ועד שבוע 13.</a:t>
            </a:r>
          </a:p>
          <a:p>
            <a:pPr algn="ctr"/>
            <a:r>
              <a:rPr lang="he-IL" sz="3600" dirty="0" smtClean="0">
                <a:solidFill>
                  <a:schemeClr val="accent3">
                    <a:lumMod val="50000"/>
                  </a:schemeClr>
                </a:solidFill>
                <a:effectLst/>
                <a:latin typeface="Aharoni" pitchFamily="2" charset="-79"/>
                <a:cs typeface="Aharoni" pitchFamily="2" charset="-79"/>
              </a:rPr>
              <a:t>בדיקת הדם צריכה להיעשות לפני שבוע 13 ושישה ימים.</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15366"/>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115616" y="188640"/>
            <a:ext cx="7848872" cy="5184576"/>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שבועות 14 עד 16 – בדיקת אולטרה-סאונד לסקירת מערכות מוקדמת</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הבדיקה הינה רשות.</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בודקים?</a:t>
            </a:r>
          </a:p>
          <a:p>
            <a:pPr algn="r"/>
            <a:endParaRPr lang="he-IL" sz="2200" dirty="0" smtClean="0">
              <a:latin typeface="Aharoni" pitchFamily="2" charset="-79"/>
              <a:cs typeface="Aharoni" pitchFamily="2" charset="-79"/>
            </a:endParaRPr>
          </a:p>
          <a:p>
            <a:pPr marL="541782" indent="-514350" algn="r"/>
            <a:endParaRPr lang="he-IL" sz="2500" u="sng" dirty="0" smtClean="0"/>
          </a:p>
          <a:p>
            <a:pPr marL="541782" indent="-514350" algn="r">
              <a:buFontTx/>
              <a:buChar char="-"/>
            </a:pPr>
            <a:endParaRPr lang="he-IL" sz="2500" dirty="0" smtClean="0"/>
          </a:p>
          <a:p>
            <a:pPr marL="541782" indent="-514350" algn="r">
              <a:buFontTx/>
              <a:buChar char="-"/>
            </a:pPr>
            <a:endParaRPr lang="he-IL" sz="2500" dirty="0" smtClean="0"/>
          </a:p>
          <a:p>
            <a:pPr marL="541782" indent="-514350" algn="r"/>
            <a:endParaRPr lang="en-US" sz="2800" dirty="0" smtClean="0"/>
          </a:p>
          <a:p>
            <a:pPr marL="541782" indent="-514350" algn="r"/>
            <a:endParaRPr lang="he-IL" sz="2800" dirty="0" smtClean="0"/>
          </a:p>
          <a:p>
            <a:pPr algn="r"/>
            <a:endParaRPr lang="he-IL" sz="2800" dirty="0" smtClean="0"/>
          </a:p>
          <a:p>
            <a:pPr algn="r"/>
            <a:endParaRPr lang="he-IL" sz="2800" dirty="0" smtClean="0"/>
          </a:p>
          <a:p>
            <a:pPr algn="r">
              <a:buFontTx/>
              <a:buChar char="-"/>
            </a:pPr>
            <a:endParaRPr lang="he-IL" sz="2800" dirty="0" smtClean="0"/>
          </a:p>
          <a:p>
            <a:pPr algn="r">
              <a:buFontTx/>
              <a:buChar char="-"/>
            </a:pPr>
            <a:endParaRPr lang="he-IL" sz="2800" dirty="0" smtClean="0"/>
          </a:p>
          <a:p>
            <a:pPr algn="r"/>
            <a:endParaRPr lang="he-IL" sz="2800" dirty="0"/>
          </a:p>
        </p:txBody>
      </p:sp>
      <p:pic>
        <p:nvPicPr>
          <p:cNvPr id="11266" name="Picture 2" descr="http://www.usdoc.co.il/image/users/72989/ftp/my_files/early%20scanning/%D7%A4%D7%A0%D7%99%D7%9D.jpg?id=3730487"/>
          <p:cNvPicPr>
            <a:picLocks noChangeAspect="1" noChangeArrowheads="1"/>
          </p:cNvPicPr>
          <p:nvPr/>
        </p:nvPicPr>
        <p:blipFill>
          <a:blip r:embed="rId4" cstate="print"/>
          <a:srcRect/>
          <a:stretch>
            <a:fillRect/>
          </a:stretch>
        </p:blipFill>
        <p:spPr bwMode="auto">
          <a:xfrm>
            <a:off x="2843808" y="3140968"/>
            <a:ext cx="4824536" cy="2947208"/>
          </a:xfrm>
          <a:prstGeom prst="rect">
            <a:avLst/>
          </a:prstGeom>
          <a:noFill/>
        </p:spPr>
      </p:pic>
      <p:sp>
        <p:nvSpPr>
          <p:cNvPr id="4" name="TextBox 3"/>
          <p:cNvSpPr txBox="1"/>
          <p:nvPr/>
        </p:nvSpPr>
        <p:spPr>
          <a:xfrm>
            <a:off x="1115616" y="1988840"/>
            <a:ext cx="7344816" cy="1846659"/>
          </a:xfrm>
          <a:prstGeom prst="rect">
            <a:avLst/>
          </a:prstGeom>
          <a:noFill/>
        </p:spPr>
        <p:txBody>
          <a:bodyPr wrap="square" rtlCol="1">
            <a:spAutoFit/>
          </a:bodyPr>
          <a:lstStyle/>
          <a:p>
            <a:r>
              <a:rPr lang="he-IL" sz="2400" dirty="0" smtClean="0">
                <a:solidFill>
                  <a:schemeClr val="bg2">
                    <a:lumMod val="25000"/>
                  </a:schemeClr>
                </a:solidFill>
                <a:latin typeface="Aharoni" pitchFamily="2" charset="-79"/>
                <a:cs typeface="Aharoni" pitchFamily="2" charset="-79"/>
              </a:rPr>
              <a:t>הבדיקה </a:t>
            </a:r>
            <a:r>
              <a:rPr lang="he-IL" sz="2400" dirty="0">
                <a:solidFill>
                  <a:schemeClr val="bg2">
                    <a:lumMod val="25000"/>
                  </a:schemeClr>
                </a:solidFill>
                <a:latin typeface="Aharoni" pitchFamily="2" charset="-79"/>
                <a:cs typeface="Aharoni" pitchFamily="2" charset="-79"/>
              </a:rPr>
              <a:t>כוללת סקירה של מערכות הגוף השונות בעובר במטרה לשלול מומים מבניים. </a:t>
            </a:r>
          </a:p>
          <a:p>
            <a:r>
              <a:rPr lang="he-IL" sz="2400" dirty="0">
                <a:solidFill>
                  <a:schemeClr val="bg2">
                    <a:lumMod val="25000"/>
                  </a:schemeClr>
                </a:solidFill>
                <a:latin typeface="Aharoni" pitchFamily="2" charset="-79"/>
                <a:cs typeface="Aharoni" pitchFamily="2" charset="-79"/>
              </a:rPr>
              <a:t>הבדיקה מבוצעת בגישה נרתיקית, </a:t>
            </a:r>
            <a:r>
              <a:rPr lang="he-IL" sz="2400" dirty="0" err="1">
                <a:solidFill>
                  <a:schemeClr val="bg2">
                    <a:lumMod val="25000"/>
                  </a:schemeClr>
                </a:solidFill>
                <a:latin typeface="Aharoni" pitchFamily="2" charset="-79"/>
                <a:cs typeface="Aharoni" pitchFamily="2" charset="-79"/>
              </a:rPr>
              <a:t>ביטנית</a:t>
            </a:r>
            <a:r>
              <a:rPr lang="he-IL" sz="2400" dirty="0">
                <a:solidFill>
                  <a:schemeClr val="bg2">
                    <a:lumMod val="25000"/>
                  </a:schemeClr>
                </a:solidFill>
                <a:latin typeface="Aharoni" pitchFamily="2" charset="-79"/>
                <a:cs typeface="Aharoni" pitchFamily="2" charset="-79"/>
              </a:rPr>
              <a:t> או משולבת.</a:t>
            </a:r>
          </a:p>
          <a:p>
            <a:endParaRPr lang="he-IL" sz="2400" dirty="0" smtClean="0">
              <a:solidFill>
                <a:schemeClr val="bg2">
                  <a:lumMod val="25000"/>
                </a:schemeClr>
              </a:solidFill>
              <a:latin typeface="Aharoni" pitchFamily="2" charset="-79"/>
              <a:cs typeface="Aharoni" pitchFamily="2" charset="-79"/>
            </a:endParaRPr>
          </a:p>
          <a:p>
            <a:endParaRPr lang="he-IL" dirty="0">
              <a:solidFill>
                <a:schemeClr val="bg2">
                  <a:lumMod val="25000"/>
                </a:schemeClr>
              </a:solidFill>
            </a:endParaRPr>
          </a:p>
        </p:txBody>
      </p:sp>
    </p:spTree>
    <p:controls>
      <p:control spid="28673" name="CheckBox1" r:id="rId2" imgW="1798200" imgH="579240"/>
    </p:controls>
  </p:cSld>
  <p:clrMapOvr>
    <a:masterClrMapping/>
  </p:clrMapOvr>
  <p:transition spd="med" advClick="0" advTm="2301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25152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סקירת מערכות מוקדמת תקינה:</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מחליפה את בדיקת מי השפיר.</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מחליפה את בדיקת החלבון העוברי.</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284984"/>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מחליפה את הסקירה המאוחרת.</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3933056"/>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כל התשובות לא נכונות. </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6661"/>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369880"/>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סקירת מערכות מוקדמת תקינה לא מחליפה את בדיקות מי השפיר, החלבון עוברי או הסקירה המאוחרת. </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9703"/>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סקירת מערכות מוקדמת תקינה:</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שוללת את כל המומים בעובר.</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בודקת מספר מסוים של חלקים בעובר, ויש צורך  להשלים את הבדיקה בשבוע 22.</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789040"/>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מבטלת את הצורך במי שפיר.</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4437112"/>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מבטלת את הצורך בבדיקת חלבון עוברי. </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6349"/>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4031873"/>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סקירת מערכות מוקדמת תקינה לא מבטלת את הצורך במי שפיר או בחלבון עוברי, ואינה שוללת את כל המומים בעובר.</a:t>
            </a:r>
          </a:p>
          <a:p>
            <a:pPr algn="ctr"/>
            <a:r>
              <a:rPr lang="he-IL" sz="3600" dirty="0" smtClean="0">
                <a:solidFill>
                  <a:schemeClr val="accent3">
                    <a:lumMod val="50000"/>
                  </a:schemeClr>
                </a:solidFill>
                <a:effectLst/>
                <a:latin typeface="Aharoni" pitchFamily="2" charset="-79"/>
                <a:cs typeface="Aharoni" pitchFamily="2" charset="-79"/>
              </a:rPr>
              <a:t>יש צורך להשלים את הבדיקה בשבוע 22, בסקירה המאוחרת.</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16552"/>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35088" y="0"/>
            <a:ext cx="8208912" cy="666936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שבועות 17 עד 19 - </a:t>
            </a:r>
          </a:p>
          <a:p>
            <a:pPr marL="541782" indent="-514350" algn="ctr"/>
            <a:r>
              <a:rPr lang="he-IL" sz="2800" dirty="0" smtClean="0">
                <a:solidFill>
                  <a:schemeClr val="tx2">
                    <a:lumMod val="75000"/>
                  </a:schemeClr>
                </a:solidFill>
                <a:latin typeface="Aharoni" pitchFamily="2" charset="-79"/>
                <a:cs typeface="Aharoni" pitchFamily="2" charset="-79"/>
              </a:rPr>
              <a:t>   </a:t>
            </a:r>
            <a:r>
              <a:rPr lang="he-IL" sz="2800" u="sng" dirty="0" smtClean="0">
                <a:solidFill>
                  <a:schemeClr val="tx2">
                    <a:lumMod val="75000"/>
                  </a:schemeClr>
                </a:solidFill>
                <a:latin typeface="Aharoni" pitchFamily="2" charset="-79"/>
                <a:cs typeface="Aharoni" pitchFamily="2" charset="-79"/>
              </a:rPr>
              <a:t>סקר ביוכימי טרימסטר שני (חלבון עוברי)</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200" dirty="0" smtClean="0">
                <a:solidFill>
                  <a:schemeClr val="accent1">
                    <a:lumMod val="75000"/>
                  </a:schemeClr>
                </a:solidFill>
                <a:latin typeface="Aharoni" pitchFamily="2" charset="-79"/>
                <a:cs typeface="Aharoni" pitchFamily="2" charset="-79"/>
              </a:rPr>
              <a:t>האם עלייך לעשות אותה? </a:t>
            </a:r>
            <a:r>
              <a:rPr lang="he-IL" sz="2200" dirty="0" smtClean="0">
                <a:solidFill>
                  <a:schemeClr val="bg2">
                    <a:lumMod val="25000"/>
                  </a:schemeClr>
                </a:solidFill>
                <a:latin typeface="Aharoni" pitchFamily="2" charset="-79"/>
                <a:cs typeface="Aharoni" pitchFamily="2" charset="-79"/>
              </a:rPr>
              <a:t>מומלץ לכולן.</a:t>
            </a:r>
          </a:p>
          <a:p>
            <a:pPr marL="541782" indent="-514350" algn="r">
              <a:buFontTx/>
              <a:buChar char="-"/>
            </a:pPr>
            <a:r>
              <a:rPr lang="he-IL" sz="2200" dirty="0" smtClean="0">
                <a:solidFill>
                  <a:schemeClr val="accent1">
                    <a:lumMod val="75000"/>
                  </a:schemeClr>
                </a:solidFill>
                <a:latin typeface="Aharoni" pitchFamily="2" charset="-79"/>
                <a:cs typeface="Aharoni" pitchFamily="2" charset="-79"/>
              </a:rPr>
              <a:t>מה בודקים?</a:t>
            </a:r>
          </a:p>
          <a:p>
            <a:pPr algn="r"/>
            <a:endParaRPr lang="he-IL" sz="2200" dirty="0" smtClean="0"/>
          </a:p>
          <a:p>
            <a:pPr algn="r">
              <a:buFontTx/>
              <a:buChar char="-"/>
            </a:pPr>
            <a:endParaRPr lang="he-IL" sz="2800" dirty="0" smtClean="0"/>
          </a:p>
          <a:p>
            <a:pPr algn="r"/>
            <a:endParaRPr lang="he-IL" sz="2800" dirty="0"/>
          </a:p>
        </p:txBody>
      </p:sp>
      <p:pic>
        <p:nvPicPr>
          <p:cNvPr id="10242" name="Picture 2" descr="http://sbstatic.org/img/1371327349baby.jpg">
            <a:hlinkClick r:id="rId4"/>
          </p:cNvPr>
          <p:cNvPicPr>
            <a:picLocks noChangeAspect="1" noChangeArrowheads="1"/>
          </p:cNvPicPr>
          <p:nvPr/>
        </p:nvPicPr>
        <p:blipFill>
          <a:blip r:embed="rId5" cstate="print"/>
          <a:srcRect/>
          <a:stretch>
            <a:fillRect/>
          </a:stretch>
        </p:blipFill>
        <p:spPr bwMode="auto">
          <a:xfrm>
            <a:off x="2267744" y="2636912"/>
            <a:ext cx="5328592" cy="3024336"/>
          </a:xfrm>
          <a:prstGeom prst="rect">
            <a:avLst/>
          </a:prstGeom>
          <a:noFill/>
        </p:spPr>
      </p:pic>
      <p:sp>
        <p:nvSpPr>
          <p:cNvPr id="5" name="TextBox 4"/>
          <p:cNvSpPr txBox="1"/>
          <p:nvPr/>
        </p:nvSpPr>
        <p:spPr>
          <a:xfrm>
            <a:off x="961204" y="1728978"/>
            <a:ext cx="7632848" cy="1477328"/>
          </a:xfrm>
          <a:prstGeom prst="rect">
            <a:avLst/>
          </a:prstGeom>
          <a:noFill/>
        </p:spPr>
        <p:txBody>
          <a:bodyPr wrap="square" rtlCol="1">
            <a:spAutoFit/>
          </a:bodyPr>
          <a:lstStyle/>
          <a:p>
            <a:r>
              <a:rPr lang="he-IL" sz="2200" dirty="0" smtClean="0">
                <a:solidFill>
                  <a:schemeClr val="bg2">
                    <a:lumMod val="25000"/>
                  </a:schemeClr>
                </a:solidFill>
                <a:latin typeface="Aharoni" pitchFamily="2" charset="-79"/>
                <a:cs typeface="Aharoni" pitchFamily="2" charset="-79"/>
              </a:rPr>
              <a:t>זוהי </a:t>
            </a:r>
            <a:r>
              <a:rPr lang="he-IL" sz="2200" dirty="0">
                <a:solidFill>
                  <a:schemeClr val="bg2">
                    <a:lumMod val="25000"/>
                  </a:schemeClr>
                </a:solidFill>
                <a:latin typeface="Aharoni" pitchFamily="2" charset="-79"/>
                <a:cs typeface="Aharoni" pitchFamily="2" charset="-79"/>
              </a:rPr>
              <a:t>בדיקת דם שמטרתה לאתר עוברים בסיכון לבעיות מבניות במערכות השונות, או בסיכון לתסמונת דאון.</a:t>
            </a:r>
          </a:p>
          <a:p>
            <a:endParaRPr lang="he-IL" sz="2200" dirty="0" smtClean="0">
              <a:solidFill>
                <a:schemeClr val="bg2">
                  <a:lumMod val="25000"/>
                </a:schemeClr>
              </a:solidFill>
              <a:latin typeface="Aharoni" pitchFamily="2" charset="-79"/>
              <a:cs typeface="Aharoni" pitchFamily="2" charset="-79"/>
            </a:endParaRPr>
          </a:p>
          <a:p>
            <a:endParaRPr lang="he-IL" sz="2200" dirty="0">
              <a:solidFill>
                <a:schemeClr val="bg2">
                  <a:lumMod val="25000"/>
                </a:schemeClr>
              </a:solidFill>
            </a:endParaRPr>
          </a:p>
        </p:txBody>
      </p:sp>
    </p:spTree>
    <p:controls>
      <p:control spid="4120" name="CheckBox1" r:id="rId2" imgW="1798200" imgH="579240"/>
    </p:controls>
  </p:cSld>
  <p:clrMapOvr>
    <a:masterClrMapping/>
  </p:clrMapOvr>
  <p:transition spd="med" advClick="0" advTm="19625"/>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079104" y="0"/>
            <a:ext cx="7813376" cy="666936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שבועות 17 עד 19 – דיקור מי שפיר</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000" dirty="0" smtClean="0">
                <a:solidFill>
                  <a:schemeClr val="accent1">
                    <a:lumMod val="75000"/>
                  </a:schemeClr>
                </a:solidFill>
                <a:latin typeface="Aharoni" pitchFamily="2" charset="-79"/>
                <a:cs typeface="Aharoni" pitchFamily="2" charset="-79"/>
              </a:rPr>
              <a:t>האם עלייך לעשות אותה? </a:t>
            </a:r>
            <a:r>
              <a:rPr lang="he-IL" sz="2000" dirty="0" smtClean="0">
                <a:solidFill>
                  <a:schemeClr val="bg2">
                    <a:lumMod val="25000"/>
                  </a:schemeClr>
                </a:solidFill>
                <a:latin typeface="Aharoni" pitchFamily="2" charset="-79"/>
                <a:cs typeface="Aharoni" pitchFamily="2" charset="-79"/>
              </a:rPr>
              <a:t>הבדיקה מומלצת לנשים הזכאיות לה, לרוב ע"פ הנחיה רפואית (גיל האם מעל 35, סיכון משוקלל גבוה ע"פ סקר ביוכימי טרימסטר שני).</a:t>
            </a:r>
          </a:p>
          <a:p>
            <a:pPr marL="541782" indent="-514350" algn="r">
              <a:buFontTx/>
              <a:buChar char="-"/>
            </a:pPr>
            <a:r>
              <a:rPr lang="he-IL" sz="2000" dirty="0" smtClean="0">
                <a:solidFill>
                  <a:schemeClr val="accent1">
                    <a:lumMod val="75000"/>
                  </a:schemeClr>
                </a:solidFill>
                <a:latin typeface="Aharoni" pitchFamily="2" charset="-79"/>
                <a:cs typeface="Aharoni" pitchFamily="2" charset="-79"/>
              </a:rPr>
              <a:t>מה בודקים?</a:t>
            </a:r>
          </a:p>
          <a:p>
            <a:pPr algn="r"/>
            <a:r>
              <a:rPr lang="he-IL" sz="2000" dirty="0" smtClean="0">
                <a:latin typeface="Aharoni" pitchFamily="2" charset="-79"/>
                <a:cs typeface="Aharoni" pitchFamily="2" charset="-79"/>
              </a:rPr>
              <a:t> </a:t>
            </a:r>
            <a:endParaRPr lang="he-IL" sz="2400" dirty="0" smtClean="0"/>
          </a:p>
          <a:p>
            <a:pPr algn="r"/>
            <a:endParaRPr lang="he-IL" dirty="0" smtClean="0"/>
          </a:p>
          <a:p>
            <a:pPr algn="r"/>
            <a:endParaRPr lang="he-IL" dirty="0" smtClean="0"/>
          </a:p>
          <a:p>
            <a:pPr algn="r">
              <a:buFontTx/>
              <a:buChar char="-"/>
            </a:pPr>
            <a:endParaRPr lang="he-IL" sz="2800" dirty="0" smtClean="0"/>
          </a:p>
          <a:p>
            <a:pPr algn="r"/>
            <a:endParaRPr lang="he-IL" sz="2800" dirty="0"/>
          </a:p>
        </p:txBody>
      </p:sp>
      <p:pic>
        <p:nvPicPr>
          <p:cNvPr id="30722" name="Picture 2" descr="בדיקתמישפיר"/>
          <p:cNvPicPr>
            <a:picLocks noChangeAspect="1" noChangeArrowheads="1"/>
          </p:cNvPicPr>
          <p:nvPr/>
        </p:nvPicPr>
        <p:blipFill>
          <a:blip r:embed="rId4" cstate="print"/>
          <a:srcRect/>
          <a:stretch>
            <a:fillRect/>
          </a:stretch>
        </p:blipFill>
        <p:spPr bwMode="auto">
          <a:xfrm>
            <a:off x="2195736" y="3135553"/>
            <a:ext cx="5400600" cy="2957471"/>
          </a:xfrm>
          <a:prstGeom prst="rect">
            <a:avLst/>
          </a:prstGeom>
          <a:noFill/>
        </p:spPr>
      </p:pic>
      <p:sp>
        <p:nvSpPr>
          <p:cNvPr id="5" name="TextBox 4"/>
          <p:cNvSpPr txBox="1"/>
          <p:nvPr/>
        </p:nvSpPr>
        <p:spPr>
          <a:xfrm>
            <a:off x="971600" y="1406514"/>
            <a:ext cx="7344816" cy="2246769"/>
          </a:xfrm>
          <a:prstGeom prst="rect">
            <a:avLst/>
          </a:prstGeom>
          <a:noFill/>
        </p:spPr>
        <p:txBody>
          <a:bodyPr wrap="square" rtlCol="1">
            <a:spAutoFit/>
          </a:bodyPr>
          <a:lstStyle/>
          <a:p>
            <a:r>
              <a:rPr lang="he-IL" sz="2000" dirty="0">
                <a:solidFill>
                  <a:schemeClr val="bg2">
                    <a:lumMod val="25000"/>
                  </a:schemeClr>
                </a:solidFill>
                <a:latin typeface="Aharoni" pitchFamily="2" charset="-79"/>
                <a:cs typeface="Aharoni" pitchFamily="2" charset="-79"/>
              </a:rPr>
              <a:t>זוהי בדיקה נפוצה לאבחון טרום לידתי של תסמונת דאון.</a:t>
            </a:r>
          </a:p>
          <a:p>
            <a:r>
              <a:rPr lang="he-IL" sz="2000" dirty="0">
                <a:solidFill>
                  <a:schemeClr val="bg2">
                    <a:lumMod val="25000"/>
                  </a:schemeClr>
                </a:solidFill>
                <a:latin typeface="Aharoni" pitchFamily="2" charset="-79"/>
                <a:cs typeface="Aharoni" pitchFamily="2" charset="-79"/>
              </a:rPr>
              <a:t>בבדיקה זו נבדק  לרוב : מספר  הכרומוזומים, ורמת  החלבון  חלבון עוברי, ניתן  להוסיף  בדיקות ביוכימיות ומולקולאריות נוספות </a:t>
            </a:r>
            <a:r>
              <a:rPr lang="he-IL" sz="2000" dirty="0" smtClean="0">
                <a:solidFill>
                  <a:schemeClr val="bg2">
                    <a:lumMod val="25000"/>
                  </a:schemeClr>
                </a:solidFill>
                <a:latin typeface="Aharoni" pitchFamily="2" charset="-79"/>
                <a:cs typeface="Aharoni" pitchFamily="2" charset="-79"/>
              </a:rPr>
              <a:t>(כגון צ'יפ גנטי)  </a:t>
            </a:r>
            <a:r>
              <a:rPr lang="he-IL" sz="2000" dirty="0">
                <a:solidFill>
                  <a:schemeClr val="bg2">
                    <a:lumMod val="25000"/>
                  </a:schemeClr>
                </a:solidFill>
                <a:latin typeface="Aharoni" pitchFamily="2" charset="-79"/>
                <a:cs typeface="Aharoni" pitchFamily="2" charset="-79"/>
              </a:rPr>
              <a:t>בהתאם לייעוץ גנטי מתאים.</a:t>
            </a:r>
          </a:p>
          <a:p>
            <a:r>
              <a:rPr lang="he-IL" sz="2000" dirty="0">
                <a:solidFill>
                  <a:schemeClr val="bg2">
                    <a:lumMod val="25000"/>
                  </a:schemeClr>
                </a:solidFill>
                <a:latin typeface="Aharoni" pitchFamily="2" charset="-79"/>
                <a:cs typeface="Aharoni" pitchFamily="2" charset="-79"/>
              </a:rPr>
              <a:t>ניתן לעשות את הבדיקה באופן פרטי אם אין אינדיקציה רפואית.</a:t>
            </a:r>
          </a:p>
          <a:p>
            <a:endParaRPr lang="he-IL" sz="2000" dirty="0" smtClean="0">
              <a:solidFill>
                <a:schemeClr val="bg2">
                  <a:lumMod val="25000"/>
                </a:schemeClr>
              </a:solidFill>
              <a:latin typeface="Aharoni" pitchFamily="2" charset="-79"/>
              <a:cs typeface="Aharoni" pitchFamily="2" charset="-79"/>
            </a:endParaRPr>
          </a:p>
          <a:p>
            <a:endParaRPr lang="he-IL" sz="2000" dirty="0">
              <a:solidFill>
                <a:schemeClr val="bg2">
                  <a:lumMod val="25000"/>
                </a:schemeClr>
              </a:solidFill>
            </a:endParaRPr>
          </a:p>
        </p:txBody>
      </p:sp>
    </p:spTree>
    <p:controls>
      <p:control spid="5144" name="CheckBox1" r:id="rId2" imgW="1798200" imgH="579240"/>
    </p:controls>
  </p:cSld>
  <p:clrMapOvr>
    <a:masterClrMapping/>
  </p:clrMapOvr>
  <p:transition spd="med" advClick="0" advTm="40263"/>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כרומוזומים"/>
          <p:cNvPicPr>
            <a:picLocks noChangeAspect="1" noChangeArrowheads="1"/>
          </p:cNvPicPr>
          <p:nvPr/>
        </p:nvPicPr>
        <p:blipFill>
          <a:blip r:embed="rId2" cstate="print"/>
          <a:srcRect/>
          <a:stretch>
            <a:fillRect/>
          </a:stretch>
        </p:blipFill>
        <p:spPr bwMode="auto">
          <a:xfrm>
            <a:off x="1043608" y="1998224"/>
            <a:ext cx="7272808" cy="4859776"/>
          </a:xfrm>
          <a:prstGeom prst="rect">
            <a:avLst/>
          </a:prstGeom>
          <a:noFill/>
        </p:spPr>
      </p:pic>
      <p:sp>
        <p:nvSpPr>
          <p:cNvPr id="5" name="TextBox 4"/>
          <p:cNvSpPr txBox="1"/>
          <p:nvPr/>
        </p:nvSpPr>
        <p:spPr>
          <a:xfrm>
            <a:off x="1043608" y="188640"/>
            <a:ext cx="7920880" cy="1877437"/>
          </a:xfrm>
          <a:prstGeom prst="rect">
            <a:avLst/>
          </a:prstGeom>
          <a:noFill/>
        </p:spPr>
        <p:txBody>
          <a:bodyPr wrap="square" rtlCol="1">
            <a:spAutoFit/>
          </a:bodyPr>
          <a:lstStyle/>
          <a:p>
            <a:pPr algn="ctr"/>
            <a:r>
              <a:rPr lang="he-IL" sz="3200" u="sng" dirty="0" smtClean="0">
                <a:solidFill>
                  <a:schemeClr val="tx2">
                    <a:lumMod val="75000"/>
                  </a:schemeClr>
                </a:solidFill>
                <a:latin typeface="Aharoni" pitchFamily="2" charset="-79"/>
                <a:cs typeface="Aharoni" pitchFamily="2" charset="-79"/>
              </a:rPr>
              <a:t>מה בודקים במי השפיר?</a:t>
            </a:r>
          </a:p>
          <a:p>
            <a:r>
              <a:rPr lang="he-IL" sz="2800" dirty="0" err="1" smtClean="0">
                <a:solidFill>
                  <a:schemeClr val="tx2">
                    <a:lumMod val="75000"/>
                  </a:schemeClr>
                </a:solidFill>
                <a:latin typeface="Aharoni" pitchFamily="2" charset="-79"/>
                <a:cs typeface="Aharoni" pitchFamily="2" charset="-79"/>
              </a:rPr>
              <a:t>הקריוטיפ</a:t>
            </a:r>
            <a:r>
              <a:rPr lang="he-IL" sz="2800" dirty="0" smtClean="0">
                <a:solidFill>
                  <a:schemeClr val="tx2">
                    <a:lumMod val="75000"/>
                  </a:schemeClr>
                </a:solidFill>
                <a:latin typeface="Aharoni" pitchFamily="2" charset="-79"/>
                <a:cs typeface="Aharoni" pitchFamily="2" charset="-79"/>
              </a:rPr>
              <a:t> שלנו (כרומוזומי האדם), מורכב מזוגות זוגות. בבדיקה מחפשים האם יש </a:t>
            </a:r>
            <a:r>
              <a:rPr lang="he-IL" sz="2800" dirty="0" err="1" smtClean="0">
                <a:solidFill>
                  <a:schemeClr val="tx2">
                    <a:lumMod val="75000"/>
                  </a:schemeClr>
                </a:solidFill>
                <a:latin typeface="Aharoni" pitchFamily="2" charset="-79"/>
                <a:cs typeface="Aharoni" pitchFamily="2" charset="-79"/>
              </a:rPr>
              <a:t>טריזומיות</a:t>
            </a:r>
            <a:r>
              <a:rPr lang="he-IL" sz="2800" dirty="0" smtClean="0">
                <a:solidFill>
                  <a:schemeClr val="tx2">
                    <a:lumMod val="75000"/>
                  </a:schemeClr>
                </a:solidFill>
                <a:latin typeface="Aharoni" pitchFamily="2" charset="-79"/>
                <a:cs typeface="Aharoni" pitchFamily="2" charset="-79"/>
              </a:rPr>
              <a:t> (שלשת </a:t>
            </a:r>
            <a:r>
              <a:rPr lang="he-IL" sz="2800" dirty="0" err="1" smtClean="0">
                <a:solidFill>
                  <a:schemeClr val="tx2">
                    <a:lumMod val="75000"/>
                  </a:schemeClr>
                </a:solidFill>
                <a:latin typeface="Aharoni" pitchFamily="2" charset="-79"/>
                <a:cs typeface="Aharoni" pitchFamily="2" charset="-79"/>
              </a:rPr>
              <a:t>כרומוזמים</a:t>
            </a:r>
            <a:r>
              <a:rPr lang="he-IL" sz="2800" dirty="0" smtClean="0">
                <a:solidFill>
                  <a:schemeClr val="tx2">
                    <a:lumMod val="75000"/>
                  </a:schemeClr>
                </a:solidFill>
                <a:latin typeface="Aharoni" pitchFamily="2" charset="-79"/>
                <a:cs typeface="Aharoni" pitchFamily="2" charset="-79"/>
              </a:rPr>
              <a:t>) או </a:t>
            </a:r>
            <a:r>
              <a:rPr lang="he-IL" sz="2800" dirty="0" err="1" smtClean="0">
                <a:solidFill>
                  <a:schemeClr val="tx2">
                    <a:lumMod val="75000"/>
                  </a:schemeClr>
                </a:solidFill>
                <a:latin typeface="Aharoni" pitchFamily="2" charset="-79"/>
                <a:cs typeface="Aharoni" pitchFamily="2" charset="-79"/>
              </a:rPr>
              <a:t>מונוזומיות</a:t>
            </a:r>
            <a:r>
              <a:rPr lang="he-IL" sz="2800" dirty="0" smtClean="0">
                <a:solidFill>
                  <a:schemeClr val="tx2">
                    <a:lumMod val="75000"/>
                  </a:schemeClr>
                </a:solidFill>
                <a:latin typeface="Aharoni" pitchFamily="2" charset="-79"/>
                <a:cs typeface="Aharoni" pitchFamily="2" charset="-79"/>
              </a:rPr>
              <a:t> (כרומוזום יחיד).</a:t>
            </a:r>
            <a:endParaRPr lang="he-IL" sz="2800" dirty="0">
              <a:solidFill>
                <a:schemeClr val="tx2">
                  <a:lumMod val="75000"/>
                </a:schemeClr>
              </a:solidFill>
              <a:latin typeface="Aharoni" pitchFamily="2" charset="-79"/>
              <a:cs typeface="Aharoni" pitchFamily="2" charset="-79"/>
            </a:endParaRPr>
          </a:p>
        </p:txBody>
      </p:sp>
    </p:spTree>
  </p:cSld>
  <p:clrMapOvr>
    <a:masterClrMapping/>
  </p:clrMapOvr>
  <p:transition spd="med" advClick="0" advTm="9906"/>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מי צריכה לשקול לעשות את דיקור מי השפיר?</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כל אישה בהיריון מעל גיל 35.</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אישה בהיריון עם ממצא בשקיפות העורפית, לפי ייעוץ גנטי.</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99592" y="3645024"/>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אישה בהיריון עם ממצא בסקירת המערכות.</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611560" y="4293096"/>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כל אישה בהיריון לפי המלצת ייעוץ גנטי.</a:t>
            </a:r>
            <a:endParaRPr lang="he-IL" sz="3200" dirty="0">
              <a:solidFill>
                <a:schemeClr val="tx1">
                  <a:lumMod val="75000"/>
                  <a:lumOff val="25000"/>
                </a:schemeClr>
              </a:solidFill>
              <a:latin typeface="Aharoni" pitchFamily="2" charset="-79"/>
              <a:cs typeface="Aharoni" pitchFamily="2" charset="-79"/>
            </a:endParaRPr>
          </a:p>
        </p:txBody>
      </p:sp>
      <p:sp>
        <p:nvSpPr>
          <p:cNvPr id="10" name="TextBox 9"/>
          <p:cNvSpPr txBox="1"/>
          <p:nvPr/>
        </p:nvSpPr>
        <p:spPr>
          <a:xfrm>
            <a:off x="611560" y="4941168"/>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5. כל אישה בהיריון.</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6692"/>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4031873"/>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את דיקור מי השפיר צריכה לשקול כל אישה בהיריון. נשים מעל גיל 35, או נשים בהיריון עם ממצא בסקירות המערכות/בשקיפות העורפית, וכן נשים עם המלצה מהייעוץ הגנטי, צריכות לשקול במיוחד את ביצוע דיקור מי השפיר.</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13338"/>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71600" y="188640"/>
            <a:ext cx="8064896" cy="6669360"/>
          </a:xfrm>
        </p:spPr>
        <p:txBody>
          <a:bodyPr>
            <a:noAutofit/>
          </a:bodyPr>
          <a:lstStyle/>
          <a:p>
            <a:pPr algn="ctr"/>
            <a:r>
              <a:rPr lang="he-IL" sz="3200" u="sng" dirty="0" smtClean="0">
                <a:latin typeface="Aharoni" pitchFamily="2" charset="-79"/>
                <a:cs typeface="Aharoni" pitchFamily="2" charset="-79"/>
              </a:rPr>
              <a:t>שבועות 12 עד 24 – בדיקת </a:t>
            </a:r>
            <a:r>
              <a:rPr lang="en-US" sz="3200" u="sng" dirty="0" smtClean="0">
                <a:latin typeface="Aharoni" pitchFamily="2" charset="-79"/>
                <a:cs typeface="Aharoni" pitchFamily="2" charset="-79"/>
              </a:rPr>
              <a:t>DNA</a:t>
            </a:r>
            <a:r>
              <a:rPr lang="he-IL" sz="3200" u="sng" dirty="0" smtClean="0">
                <a:latin typeface="Aharoni" pitchFamily="2" charset="-79"/>
                <a:cs typeface="Aharoni" pitchFamily="2" charset="-79"/>
              </a:rPr>
              <a:t> עוברי</a:t>
            </a:r>
          </a:p>
          <a:p>
            <a:pPr algn="r"/>
            <a:endParaRPr lang="he-IL" sz="2800" b="1" dirty="0" smtClean="0">
              <a:latin typeface="Aharoni" pitchFamily="2" charset="-79"/>
              <a:cs typeface="Aharoni" pitchFamily="2" charset="-79"/>
            </a:endParaRPr>
          </a:p>
          <a:p>
            <a:pPr algn="r"/>
            <a:endParaRPr lang="he-IL" sz="2800" b="1" dirty="0" smtClean="0">
              <a:latin typeface="Aharoni" pitchFamily="2" charset="-79"/>
              <a:cs typeface="Aharoni" pitchFamily="2" charset="-79"/>
            </a:endParaRPr>
          </a:p>
          <a:p>
            <a:pPr algn="r"/>
            <a:endParaRPr lang="he-IL" sz="2800" b="1" dirty="0" smtClean="0">
              <a:latin typeface="Aharoni" pitchFamily="2" charset="-79"/>
              <a:cs typeface="Aharoni" pitchFamily="2" charset="-79"/>
            </a:endParaRPr>
          </a:p>
          <a:p>
            <a:pPr algn="r"/>
            <a:r>
              <a:rPr lang="he-IL" sz="2800" dirty="0" smtClean="0">
                <a:latin typeface="Aharoni" pitchFamily="2" charset="-79"/>
                <a:cs typeface="Aharoni" pitchFamily="2" charset="-79"/>
              </a:rPr>
              <a:t>ניתן לבצע בדיקת דם של </a:t>
            </a:r>
            <a:r>
              <a:rPr lang="en-US" sz="2800" dirty="0" smtClean="0">
                <a:latin typeface="Aharoni" pitchFamily="2" charset="-79"/>
                <a:cs typeface="Aharoni" pitchFamily="2" charset="-79"/>
              </a:rPr>
              <a:t>DNA</a:t>
            </a:r>
            <a:r>
              <a:rPr lang="he-IL" sz="2800" dirty="0" smtClean="0">
                <a:latin typeface="Aharoni" pitchFamily="2" charset="-79"/>
                <a:cs typeface="Aharoni" pitchFamily="2" charset="-79"/>
              </a:rPr>
              <a:t> עוברי בדם האם. בדיקה זו מזהה באחוז גבוה את </a:t>
            </a:r>
            <a:r>
              <a:rPr lang="he-IL" sz="2800" dirty="0" err="1" smtClean="0">
                <a:latin typeface="Aharoni" pitchFamily="2" charset="-79"/>
                <a:cs typeface="Aharoni" pitchFamily="2" charset="-79"/>
              </a:rPr>
              <a:t>הטריזומיות</a:t>
            </a:r>
            <a:r>
              <a:rPr lang="he-IL" sz="2800" dirty="0" smtClean="0">
                <a:latin typeface="Aharoni" pitchFamily="2" charset="-79"/>
                <a:cs typeface="Aharoni" pitchFamily="2" charset="-79"/>
              </a:rPr>
              <a:t> השכיחות (דאון, 18 ו-13) ואינה כרוכה בסיכון. בדיקה זו מבוצעת באופן פרטי, ואינה כלולה בסל.</a:t>
            </a:r>
          </a:p>
          <a:p>
            <a:pPr algn="r"/>
            <a:endParaRPr lang="he-IL" sz="2200" b="1" dirty="0" smtClean="0">
              <a:latin typeface="Aharoni" pitchFamily="2" charset="-79"/>
              <a:cs typeface="Aharoni" pitchFamily="2" charset="-79"/>
            </a:endParaRPr>
          </a:p>
          <a:p>
            <a:pPr algn="r"/>
            <a:endParaRPr lang="he-IL" sz="2200" dirty="0" smtClean="0">
              <a:latin typeface="Aharoni" pitchFamily="2" charset="-79"/>
              <a:cs typeface="Aharoni" pitchFamily="2" charset="-79"/>
            </a:endParaRPr>
          </a:p>
          <a:p>
            <a:pPr algn="r"/>
            <a:endParaRPr lang="he-IL" sz="2200" dirty="0" smtClean="0"/>
          </a:p>
          <a:p>
            <a:pPr algn="r"/>
            <a:endParaRPr lang="he-IL" dirty="0" smtClean="0"/>
          </a:p>
          <a:p>
            <a:pPr algn="r"/>
            <a:endParaRPr lang="he-IL" dirty="0" smtClean="0"/>
          </a:p>
          <a:p>
            <a:pPr algn="r">
              <a:buFontTx/>
              <a:buChar char="-"/>
            </a:pPr>
            <a:endParaRPr lang="he-IL" sz="2800" dirty="0" smtClean="0"/>
          </a:p>
          <a:p>
            <a:pPr algn="r"/>
            <a:endParaRPr lang="he-IL" sz="2800" dirty="0"/>
          </a:p>
        </p:txBody>
      </p:sp>
    </p:spTree>
  </p:cSld>
  <p:clrMapOvr>
    <a:masterClrMapping/>
  </p:clrMapOvr>
  <p:transition spd="med" advClick="0" advTm="14633"/>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079104" y="0"/>
            <a:ext cx="7813376" cy="666936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17 – צ'יפ גנטי</a:t>
            </a:r>
            <a:endParaRPr lang="he-IL" sz="2800" dirty="0" smtClean="0">
              <a:solidFill>
                <a:schemeClr val="tx2">
                  <a:lumMod val="75000"/>
                </a:schemeClr>
              </a:solidFill>
              <a:latin typeface="Aharoni" pitchFamily="2" charset="-79"/>
              <a:cs typeface="Aharoni" pitchFamily="2" charset="-79"/>
            </a:endParaRPr>
          </a:p>
          <a:p>
            <a:pPr algn="r"/>
            <a:r>
              <a:rPr lang="he-IL" sz="2000" dirty="0" smtClean="0">
                <a:latin typeface="Aharoni" pitchFamily="2" charset="-79"/>
                <a:cs typeface="Aharoni" pitchFamily="2" charset="-79"/>
              </a:rPr>
              <a:t> </a:t>
            </a:r>
            <a:endParaRPr lang="he-IL" sz="2400" dirty="0" smtClean="0"/>
          </a:p>
          <a:p>
            <a:pPr algn="r"/>
            <a:endParaRPr lang="he-IL" dirty="0" smtClean="0"/>
          </a:p>
          <a:p>
            <a:pPr algn="r">
              <a:buFontTx/>
              <a:buChar char="-"/>
            </a:pPr>
            <a:endParaRPr lang="he-IL" sz="2800" dirty="0" smtClean="0"/>
          </a:p>
          <a:p>
            <a:pPr algn="r"/>
            <a:endParaRPr lang="he-IL" sz="2800" dirty="0"/>
          </a:p>
        </p:txBody>
      </p:sp>
      <p:sp>
        <p:nvSpPr>
          <p:cNvPr id="5" name="TextBox 4"/>
          <p:cNvSpPr txBox="1"/>
          <p:nvPr/>
        </p:nvSpPr>
        <p:spPr>
          <a:xfrm>
            <a:off x="1331640" y="476672"/>
            <a:ext cx="7344816" cy="3477875"/>
          </a:xfrm>
          <a:prstGeom prst="rect">
            <a:avLst/>
          </a:prstGeom>
          <a:noFill/>
        </p:spPr>
        <p:txBody>
          <a:bodyPr wrap="square" rtlCol="1">
            <a:spAutoFit/>
          </a:bodyPr>
          <a:lstStyle/>
          <a:p>
            <a:r>
              <a:rPr lang="he-IL" sz="2000" dirty="0" smtClean="0">
                <a:solidFill>
                  <a:schemeClr val="bg2">
                    <a:lumMod val="25000"/>
                  </a:schemeClr>
                </a:solidFill>
                <a:latin typeface="Aharoni" pitchFamily="2" charset="-79"/>
                <a:cs typeface="Aharoni" pitchFamily="2" charset="-79"/>
              </a:rPr>
              <a:t>בדיקת הצ'יפ הגנטי הינה בדיקה חדשנית המאפשרת לבדוק בבת אחת אזורים רבים בחומר הגנטי של העובר.</a:t>
            </a:r>
          </a:p>
          <a:p>
            <a:r>
              <a:rPr lang="he-IL" sz="2000" dirty="0" smtClean="0">
                <a:solidFill>
                  <a:schemeClr val="bg2">
                    <a:lumMod val="25000"/>
                  </a:schemeClr>
                </a:solidFill>
                <a:latin typeface="Aharoni" pitchFamily="2" charset="-79"/>
                <a:cs typeface="Aharoni" pitchFamily="2" charset="-79"/>
              </a:rPr>
              <a:t>כאן למעשה נבדקת האפשרות של חוסר או עודף של מקטע העלול לגרום לעובר לפיגור שכלי, אוטיזם או תסמונות גנטיות קשות אחרות. </a:t>
            </a:r>
          </a:p>
          <a:p>
            <a:r>
              <a:rPr lang="he-IL" sz="2000" dirty="0" smtClean="0">
                <a:solidFill>
                  <a:schemeClr val="bg2">
                    <a:lumMod val="25000"/>
                  </a:schemeClr>
                </a:solidFill>
                <a:latin typeface="Aharoni" pitchFamily="2" charset="-79"/>
                <a:cs typeface="Aharoni" pitchFamily="2" charset="-79"/>
              </a:rPr>
              <a:t>זוהי בעצם הבדיקה הכרומוזומלית המודרנית, והיא מאפשרת איתור של מאות תסמונות של פיגור שכלי שלא ניתנות לאיתור בשיטת הבדיקה הסטנדרטית של הכרומוזומים (כגון מי שפיר).</a:t>
            </a:r>
          </a:p>
          <a:p>
            <a:r>
              <a:rPr lang="he-IL" sz="2000" dirty="0" smtClean="0">
                <a:solidFill>
                  <a:schemeClr val="bg2">
                    <a:lumMod val="25000"/>
                  </a:schemeClr>
                </a:solidFill>
                <a:latin typeface="Aharoni" pitchFamily="2" charset="-79"/>
                <a:cs typeface="Aharoni" pitchFamily="2" charset="-79"/>
              </a:rPr>
              <a:t>את הצ'יפ הגנטי של העובר ניתן לבדוק מהדגימה שנלקחת בבדיקת מי השפיר.</a:t>
            </a:r>
          </a:p>
          <a:p>
            <a:endParaRPr lang="he-IL" sz="2000" dirty="0">
              <a:solidFill>
                <a:schemeClr val="bg2">
                  <a:lumMod val="25000"/>
                </a:schemeClr>
              </a:solidFill>
              <a:latin typeface="Aharoni" pitchFamily="2" charset="-79"/>
              <a:cs typeface="Aharoni" pitchFamily="2" charset="-79"/>
            </a:endParaRPr>
          </a:p>
          <a:p>
            <a:endParaRPr lang="he-IL" sz="2000" dirty="0" smtClean="0">
              <a:solidFill>
                <a:schemeClr val="bg2">
                  <a:lumMod val="25000"/>
                </a:schemeClr>
              </a:solidFill>
              <a:latin typeface="Aharoni" pitchFamily="2" charset="-79"/>
              <a:cs typeface="Aharoni" pitchFamily="2" charset="-79"/>
            </a:endParaRPr>
          </a:p>
          <a:p>
            <a:endParaRPr lang="he-IL" sz="2000" dirty="0">
              <a:solidFill>
                <a:schemeClr val="bg2">
                  <a:lumMod val="25000"/>
                </a:schemeClr>
              </a:solidFill>
            </a:endParaRPr>
          </a:p>
        </p:txBody>
      </p:sp>
      <p:pic>
        <p:nvPicPr>
          <p:cNvPr id="6" name="Picture 2" descr="http://static.guim.co.uk/sys-images/Guardian/Pix/pictures/2009/10/14/1255530340999/Human-genome-001.jpg">
            <a:hlinkClick r:id="rId2"/>
          </p:cNvPr>
          <p:cNvPicPr>
            <a:picLocks noChangeAspect="1" noChangeArrowheads="1"/>
          </p:cNvPicPr>
          <p:nvPr/>
        </p:nvPicPr>
        <p:blipFill>
          <a:blip r:embed="rId3" cstate="print"/>
          <a:srcRect/>
          <a:stretch>
            <a:fillRect/>
          </a:stretch>
        </p:blipFill>
        <p:spPr bwMode="auto">
          <a:xfrm>
            <a:off x="1907703" y="3117962"/>
            <a:ext cx="5976665" cy="3306571"/>
          </a:xfrm>
          <a:prstGeom prst="rect">
            <a:avLst/>
          </a:prstGeom>
          <a:noFill/>
        </p:spPr>
      </p:pic>
    </p:spTree>
    <p:extLst>
      <p:ext uri="{BB962C8B-B14F-4D97-AF65-F5344CB8AC3E}">
        <p14:creationId xmlns:p14="http://schemas.microsoft.com/office/powerpoint/2010/main" xmlns="" val="897376766"/>
      </p:ext>
    </p:extLst>
  </p:cSld>
  <p:clrMapOvr>
    <a:masterClrMapping/>
  </p:clrMapOvr>
  <p:transition spd="med" advClick="0" advTm="9017"/>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35088" y="0"/>
            <a:ext cx="8208912" cy="666936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20 – מעקב אחות</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200" dirty="0" smtClean="0">
                <a:solidFill>
                  <a:schemeClr val="accent1">
                    <a:lumMod val="75000"/>
                  </a:schemeClr>
                </a:solidFill>
                <a:latin typeface="Aharoni" pitchFamily="2" charset="-79"/>
                <a:cs typeface="Aharoni" pitchFamily="2" charset="-79"/>
              </a:rPr>
              <a:t>האם עלייך לעשות אותה? </a:t>
            </a:r>
            <a:r>
              <a:rPr lang="he-IL" sz="2200" dirty="0" smtClean="0">
                <a:solidFill>
                  <a:schemeClr val="bg2">
                    <a:lumMod val="25000"/>
                  </a:schemeClr>
                </a:solidFill>
                <a:latin typeface="Aharoni" pitchFamily="2" charset="-79"/>
                <a:cs typeface="Aharoni" pitchFamily="2" charset="-79"/>
              </a:rPr>
              <a:t>מומלץ לכולן.</a:t>
            </a:r>
          </a:p>
          <a:p>
            <a:pPr marL="541782" indent="-514350" algn="r">
              <a:buFontTx/>
              <a:buChar char="-"/>
            </a:pPr>
            <a:r>
              <a:rPr lang="he-IL" sz="2200" dirty="0" smtClean="0">
                <a:solidFill>
                  <a:schemeClr val="accent1">
                    <a:lumMod val="75000"/>
                  </a:schemeClr>
                </a:solidFill>
                <a:latin typeface="Aharoni" pitchFamily="2" charset="-79"/>
                <a:cs typeface="Aharoni" pitchFamily="2" charset="-79"/>
              </a:rPr>
              <a:t>מה בודקים?</a:t>
            </a:r>
          </a:p>
          <a:p>
            <a:pPr algn="r"/>
            <a:endParaRPr lang="he-IL" sz="2200" dirty="0" smtClean="0"/>
          </a:p>
          <a:p>
            <a:pPr algn="r">
              <a:buFontTx/>
              <a:buChar char="-"/>
            </a:pPr>
            <a:endParaRPr lang="he-IL" sz="2800" dirty="0" smtClean="0"/>
          </a:p>
          <a:p>
            <a:pPr algn="r">
              <a:buFontTx/>
              <a:buChar char="-"/>
            </a:pPr>
            <a:endParaRPr lang="he-IL" sz="2800" dirty="0" smtClean="0"/>
          </a:p>
          <a:p>
            <a:pPr algn="r"/>
            <a:endParaRPr lang="he-IL" sz="2800" dirty="0"/>
          </a:p>
        </p:txBody>
      </p:sp>
      <p:sp>
        <p:nvSpPr>
          <p:cNvPr id="5" name="TextBox 4"/>
          <p:cNvSpPr txBox="1"/>
          <p:nvPr/>
        </p:nvSpPr>
        <p:spPr>
          <a:xfrm>
            <a:off x="683568" y="1412776"/>
            <a:ext cx="7632848" cy="3816429"/>
          </a:xfrm>
          <a:prstGeom prst="rect">
            <a:avLst/>
          </a:prstGeom>
          <a:noFill/>
        </p:spPr>
        <p:txBody>
          <a:bodyPr wrap="square" rtlCol="1">
            <a:spAutoFit/>
          </a:bodyPr>
          <a:lstStyle/>
          <a:p>
            <a:r>
              <a:rPr lang="he-IL" sz="2200" dirty="0" smtClean="0">
                <a:solidFill>
                  <a:schemeClr val="bg2">
                    <a:lumMod val="25000"/>
                  </a:schemeClr>
                </a:solidFill>
                <a:latin typeface="Aharoni" pitchFamily="2" charset="-79"/>
                <a:cs typeface="Aharoni" pitchFamily="2" charset="-79"/>
              </a:rPr>
              <a:t>החל משבוע 20, יש לבצע בכל חודש מעקב אחות עבור:</a:t>
            </a:r>
          </a:p>
          <a:p>
            <a:endParaRPr lang="he-IL" sz="22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200" dirty="0" smtClean="0">
                <a:solidFill>
                  <a:schemeClr val="bg2">
                    <a:lumMod val="25000"/>
                  </a:schemeClr>
                </a:solidFill>
                <a:latin typeface="Aharoni" pitchFamily="2" charset="-79"/>
                <a:cs typeface="Aharoni" pitchFamily="2" charset="-79"/>
              </a:rPr>
              <a:t> לחץ דם</a:t>
            </a:r>
          </a:p>
          <a:p>
            <a:pPr>
              <a:buFont typeface="Arial" pitchFamily="34" charset="0"/>
              <a:buChar char="•"/>
            </a:pPr>
            <a:endParaRPr lang="he-IL" sz="22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200" dirty="0" smtClean="0">
                <a:solidFill>
                  <a:schemeClr val="bg2">
                    <a:lumMod val="25000"/>
                  </a:schemeClr>
                </a:solidFill>
                <a:latin typeface="Aharoni" pitchFamily="2" charset="-79"/>
                <a:cs typeface="Aharoni" pitchFamily="2" charset="-79"/>
              </a:rPr>
              <a:t> חלבון בשתן</a:t>
            </a:r>
          </a:p>
          <a:p>
            <a:pPr>
              <a:buFont typeface="Arial" pitchFamily="34" charset="0"/>
              <a:buChar char="•"/>
            </a:pPr>
            <a:endParaRPr lang="he-IL" sz="22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200" dirty="0" smtClean="0">
                <a:solidFill>
                  <a:schemeClr val="bg2">
                    <a:lumMod val="25000"/>
                  </a:schemeClr>
                </a:solidFill>
                <a:latin typeface="Aharoni" pitchFamily="2" charset="-79"/>
                <a:cs typeface="Aharoni" pitchFamily="2" charset="-79"/>
              </a:rPr>
              <a:t> משקל אם</a:t>
            </a:r>
          </a:p>
          <a:p>
            <a:pPr>
              <a:buFont typeface="Arial" pitchFamily="34" charset="0"/>
              <a:buChar char="•"/>
            </a:pPr>
            <a:endParaRPr lang="he-IL" sz="22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200" dirty="0" smtClean="0">
                <a:solidFill>
                  <a:schemeClr val="bg2">
                    <a:lumMod val="25000"/>
                  </a:schemeClr>
                </a:solidFill>
                <a:latin typeface="Aharoni" pitchFamily="2" charset="-79"/>
                <a:cs typeface="Aharoni" pitchFamily="2" charset="-79"/>
              </a:rPr>
              <a:t> לקבל הדרכה</a:t>
            </a:r>
            <a:endParaRPr lang="he-IL" sz="2200" dirty="0">
              <a:solidFill>
                <a:schemeClr val="bg2">
                  <a:lumMod val="25000"/>
                </a:schemeClr>
              </a:solidFill>
              <a:latin typeface="Aharoni" pitchFamily="2" charset="-79"/>
              <a:cs typeface="Aharoni" pitchFamily="2" charset="-79"/>
            </a:endParaRPr>
          </a:p>
          <a:p>
            <a:endParaRPr lang="he-IL" sz="2200" dirty="0" smtClean="0">
              <a:solidFill>
                <a:schemeClr val="bg2">
                  <a:lumMod val="25000"/>
                </a:schemeClr>
              </a:solidFill>
              <a:latin typeface="Aharoni" pitchFamily="2" charset="-79"/>
              <a:cs typeface="Aharoni" pitchFamily="2" charset="-79"/>
            </a:endParaRPr>
          </a:p>
          <a:p>
            <a:endParaRPr lang="he-IL" sz="2200" dirty="0">
              <a:solidFill>
                <a:schemeClr val="bg2">
                  <a:lumMod val="25000"/>
                </a:schemeClr>
              </a:solidFill>
            </a:endParaRPr>
          </a:p>
        </p:txBody>
      </p:sp>
      <p:pic>
        <p:nvPicPr>
          <p:cNvPr id="56326" name="Picture 6" descr="http://yeladimplus.co.il/FCKuploads/%D7%98%D7%99%D7%A4%D7%AA%20%D7%97%D7%9C%D7%912.jpg">
            <a:hlinkClick r:id="rId4"/>
          </p:cNvPr>
          <p:cNvPicPr>
            <a:picLocks noChangeAspect="1" noChangeArrowheads="1"/>
          </p:cNvPicPr>
          <p:nvPr/>
        </p:nvPicPr>
        <p:blipFill>
          <a:blip r:embed="rId5" cstate="print"/>
          <a:srcRect/>
          <a:stretch>
            <a:fillRect/>
          </a:stretch>
        </p:blipFill>
        <p:spPr bwMode="auto">
          <a:xfrm>
            <a:off x="1763688" y="2132856"/>
            <a:ext cx="4286250" cy="3152775"/>
          </a:xfrm>
          <a:prstGeom prst="rect">
            <a:avLst/>
          </a:prstGeom>
          <a:noFill/>
        </p:spPr>
      </p:pic>
    </p:spTree>
    <p:controls>
      <p:control spid="56322" name="CheckBox1" r:id="rId2" imgW="1798200" imgH="579240"/>
    </p:controls>
  </p:cSld>
  <p:clrMapOvr>
    <a:masterClrMapping/>
  </p:clrMapOvr>
  <p:transition spd="med" advClick="0" advTm="9891"/>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35088" y="0"/>
            <a:ext cx="8208912" cy="648072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שבועות 21 עד 23 – בדיקת אולטרה-סאונד לסקירת מערכות טרימסטר שני</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200" dirty="0" smtClean="0">
                <a:solidFill>
                  <a:schemeClr val="accent1">
                    <a:lumMod val="75000"/>
                  </a:schemeClr>
                </a:solidFill>
                <a:latin typeface="Aharoni" pitchFamily="2" charset="-79"/>
                <a:cs typeface="Aharoni" pitchFamily="2" charset="-79"/>
              </a:rPr>
              <a:t>האם עלייך לעשות אותה? </a:t>
            </a:r>
            <a:r>
              <a:rPr lang="he-IL" sz="2200" dirty="0" smtClean="0">
                <a:solidFill>
                  <a:schemeClr val="bg2">
                    <a:lumMod val="25000"/>
                  </a:schemeClr>
                </a:solidFill>
                <a:latin typeface="Aharoni" pitchFamily="2" charset="-79"/>
                <a:cs typeface="Aharoni" pitchFamily="2" charset="-79"/>
              </a:rPr>
              <a:t>מומלץ לכולן.</a:t>
            </a:r>
          </a:p>
          <a:p>
            <a:pPr marL="541782" indent="-514350" algn="r">
              <a:buFontTx/>
              <a:buChar char="-"/>
            </a:pPr>
            <a:r>
              <a:rPr lang="he-IL" sz="2200" dirty="0" smtClean="0">
                <a:solidFill>
                  <a:schemeClr val="accent1">
                    <a:lumMod val="75000"/>
                  </a:schemeClr>
                </a:solidFill>
                <a:latin typeface="Aharoni" pitchFamily="2" charset="-79"/>
                <a:cs typeface="Aharoni" pitchFamily="2" charset="-79"/>
              </a:rPr>
              <a:t>מה בודקים?</a:t>
            </a:r>
          </a:p>
          <a:p>
            <a:pPr algn="r"/>
            <a:endParaRPr lang="he-IL" sz="2000" dirty="0" smtClean="0"/>
          </a:p>
          <a:p>
            <a:pPr algn="r"/>
            <a:endParaRPr lang="he-IL" sz="2000" dirty="0" smtClean="0"/>
          </a:p>
          <a:p>
            <a:pPr algn="r"/>
            <a:endParaRPr lang="he-IL" sz="2200" dirty="0" smtClean="0"/>
          </a:p>
          <a:p>
            <a:pPr algn="r"/>
            <a:endParaRPr lang="he-IL" sz="2500" dirty="0" smtClean="0"/>
          </a:p>
          <a:p>
            <a:pPr algn="r"/>
            <a:endParaRPr lang="he-IL" dirty="0" smtClean="0"/>
          </a:p>
          <a:p>
            <a:pPr algn="r">
              <a:buFontTx/>
              <a:buChar char="-"/>
            </a:pPr>
            <a:endParaRPr lang="he-IL" sz="2800" dirty="0" smtClean="0"/>
          </a:p>
          <a:p>
            <a:pPr algn="r"/>
            <a:endParaRPr lang="he-IL" sz="2800" dirty="0"/>
          </a:p>
        </p:txBody>
      </p:sp>
      <p:pic>
        <p:nvPicPr>
          <p:cNvPr id="7" name="Picture 2" descr="ob8"/>
          <p:cNvPicPr>
            <a:picLocks noChangeAspect="1" noChangeArrowheads="1"/>
          </p:cNvPicPr>
          <p:nvPr/>
        </p:nvPicPr>
        <p:blipFill>
          <a:blip r:embed="rId4" cstate="print"/>
          <a:srcRect/>
          <a:stretch>
            <a:fillRect/>
          </a:stretch>
        </p:blipFill>
        <p:spPr bwMode="auto">
          <a:xfrm>
            <a:off x="2483768" y="3140968"/>
            <a:ext cx="5040560" cy="2943977"/>
          </a:xfrm>
          <a:prstGeom prst="rect">
            <a:avLst/>
          </a:prstGeom>
          <a:noFill/>
          <a:ln w="9525">
            <a:noFill/>
            <a:miter lim="800000"/>
            <a:headEnd/>
            <a:tailEnd/>
          </a:ln>
        </p:spPr>
      </p:pic>
      <p:sp>
        <p:nvSpPr>
          <p:cNvPr id="5" name="TextBox 4"/>
          <p:cNvSpPr txBox="1"/>
          <p:nvPr/>
        </p:nvSpPr>
        <p:spPr>
          <a:xfrm>
            <a:off x="935087" y="1700808"/>
            <a:ext cx="7711877" cy="2123658"/>
          </a:xfrm>
          <a:prstGeom prst="rect">
            <a:avLst/>
          </a:prstGeom>
          <a:noFill/>
        </p:spPr>
        <p:txBody>
          <a:bodyPr wrap="square" rtlCol="1">
            <a:spAutoFit/>
          </a:bodyPr>
          <a:lstStyle/>
          <a:p>
            <a:r>
              <a:rPr lang="he-IL" sz="2200" dirty="0">
                <a:solidFill>
                  <a:schemeClr val="bg2">
                    <a:lumMod val="25000"/>
                  </a:schemeClr>
                </a:solidFill>
                <a:latin typeface="Aharoni" pitchFamily="2" charset="-79"/>
                <a:cs typeface="Aharoni" pitchFamily="2" charset="-79"/>
              </a:rPr>
              <a:t>את המידע על היקף הבדיקה המלא תקבלי מרופא הנשים המבצע לפני הבדיקה.</a:t>
            </a:r>
          </a:p>
          <a:p>
            <a:r>
              <a:rPr lang="he-IL" sz="2200" dirty="0">
                <a:solidFill>
                  <a:schemeClr val="bg2">
                    <a:lumMod val="25000"/>
                  </a:schemeClr>
                </a:solidFill>
                <a:latin typeface="Aharoni" pitchFamily="2" charset="-79"/>
                <a:cs typeface="Aharoni" pitchFamily="2" charset="-79"/>
              </a:rPr>
              <a:t>ניתן לגלות מומים שהיו קטנים מאוד, או שלא היה ניתן לראותם כלל בסקירה הראשונה (כגון חלק ממומי הפנים, מומי הלב, מומי מערכת העצבים ומומי הכליות), מאחר והעובר מפותח ומערכות גופו בשלות יותר.</a:t>
            </a:r>
          </a:p>
          <a:p>
            <a:endParaRPr lang="he-IL" sz="2200" dirty="0" smtClean="0">
              <a:solidFill>
                <a:schemeClr val="bg2">
                  <a:lumMod val="25000"/>
                </a:schemeClr>
              </a:solidFill>
              <a:latin typeface="Aharoni" pitchFamily="2" charset="-79"/>
              <a:cs typeface="Aharoni" pitchFamily="2" charset="-79"/>
            </a:endParaRPr>
          </a:p>
          <a:p>
            <a:endParaRPr lang="he-IL" sz="2200" dirty="0">
              <a:solidFill>
                <a:schemeClr val="bg2">
                  <a:lumMod val="25000"/>
                </a:schemeClr>
              </a:solidFill>
            </a:endParaRPr>
          </a:p>
        </p:txBody>
      </p:sp>
    </p:spTree>
    <p:controls>
      <p:control spid="17431" name="CheckBox1" r:id="rId2" imgW="1798200" imgH="579240"/>
    </p:controls>
  </p:cSld>
  <p:clrMapOvr>
    <a:masterClrMapping/>
  </p:clrMapOvr>
  <p:transition spd="med" advClick="0" advTm="25553"/>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2369880"/>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באילו שבועות מבצעים סקירת מערכות מאוחרת ומוקדמת?</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539552" y="2492896"/>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מוקדמת בשבועות 16-17, מאוחרת בשבועות 23-24.</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467544" y="3140968"/>
            <a:ext cx="8064896"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מוקדמת בשבועות 14-15, מאוחרת בשבועות 23-24.</a:t>
            </a:r>
          </a:p>
          <a:p>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99592" y="3789040"/>
            <a:ext cx="7632848"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מוקדמת בשבועות 14-15, מאוחרת בשבועות 21-22.</a:t>
            </a:r>
          </a:p>
          <a:p>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611560" y="4437112"/>
            <a:ext cx="7920880"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מוקדמת בשבועות 16-17, מאוחרת בשבועות 21-22.</a:t>
            </a:r>
          </a:p>
          <a:p>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4882"/>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369880"/>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סקירת מערכות מוקדמת מבצעים בשבועות 14-15, סקירת מערכות מאוחרת מבצעים בשבועות 21-22.</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9891"/>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סקירת מערכות מאוחרת תקינה לחלוטין:</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שוללת את כל המומים בעובר.</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636912"/>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שוללת חלק מהמומים בעובר.</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284984"/>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מחליפה את בדיקת החלבון העוברי.</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3933056"/>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מחליפה את בדיקת מי השפיר. </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5179"/>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369880"/>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סקירת מערכות מאוחרת תקינה לחלוטין שוללת רק חלק מהמומים בעובר.</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5584"/>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87624" y="0"/>
            <a:ext cx="7686600" cy="2000548"/>
          </a:xfrm>
          <a:prstGeom prst="rect">
            <a:avLst/>
          </a:prstGeom>
        </p:spPr>
        <p:txBody>
          <a:bodyPr wrap="square">
            <a:spAutoFit/>
          </a:bodyPr>
          <a:lstStyle/>
          <a:p>
            <a:pPr marL="541782" indent="-514350" algn="ctr"/>
            <a:r>
              <a:rPr lang="he-IL" sz="2800" u="sng" dirty="0" smtClean="0">
                <a:solidFill>
                  <a:schemeClr val="tx2">
                    <a:lumMod val="75000"/>
                  </a:schemeClr>
                </a:solidFill>
                <a:latin typeface="Aharoni" pitchFamily="2" charset="-79"/>
                <a:cs typeface="Aharoni" pitchFamily="2" charset="-79"/>
              </a:rPr>
              <a:t>לפי אינדיקציה רפואית – אקו לב עובר</a:t>
            </a:r>
            <a:endParaRPr lang="he-IL" sz="2800" dirty="0" smtClean="0">
              <a:solidFill>
                <a:schemeClr val="tx2">
                  <a:lumMod val="75000"/>
                </a:schemeClr>
              </a:solidFill>
              <a:latin typeface="Aharoni" pitchFamily="2" charset="-79"/>
              <a:cs typeface="Aharoni" pitchFamily="2" charset="-79"/>
            </a:endParaRPr>
          </a:p>
          <a:p>
            <a:pPr marL="541782" indent="-514350">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מומלץ לנשים שקיבלו הפניית רופא מטפל לשם כך.</a:t>
            </a:r>
          </a:p>
          <a:p>
            <a:pPr marL="541782" indent="-514350">
              <a:buFontTx/>
              <a:buChar char="-"/>
            </a:pPr>
            <a:r>
              <a:rPr lang="he-IL" sz="2400" dirty="0" smtClean="0">
                <a:solidFill>
                  <a:schemeClr val="accent1">
                    <a:lumMod val="75000"/>
                  </a:schemeClr>
                </a:solidFill>
                <a:latin typeface="Aharoni" pitchFamily="2" charset="-79"/>
                <a:cs typeface="Aharoni" pitchFamily="2" charset="-79"/>
              </a:rPr>
              <a:t>מתי עלייך לעשות אותה? </a:t>
            </a:r>
            <a:r>
              <a:rPr lang="he-IL" sz="2400" dirty="0" smtClean="0">
                <a:solidFill>
                  <a:schemeClr val="tx2">
                    <a:lumMod val="75000"/>
                  </a:schemeClr>
                </a:solidFill>
                <a:latin typeface="Aharoni" pitchFamily="2" charset="-79"/>
                <a:cs typeface="Aharoni" pitchFamily="2" charset="-79"/>
              </a:rPr>
              <a:t>כאשר יש אינדיקציה רפואית.</a:t>
            </a:r>
          </a:p>
          <a:p>
            <a:pPr marL="541782" indent="-514350">
              <a:buFontTx/>
              <a:buChar char="-"/>
            </a:pPr>
            <a:r>
              <a:rPr lang="he-IL" sz="2400" dirty="0" smtClean="0">
                <a:solidFill>
                  <a:schemeClr val="accent1">
                    <a:lumMod val="75000"/>
                  </a:schemeClr>
                </a:solidFill>
                <a:latin typeface="Aharoni" pitchFamily="2" charset="-79"/>
                <a:cs typeface="Aharoni" pitchFamily="2" charset="-79"/>
              </a:rPr>
              <a:t>מה בודקים?</a:t>
            </a:r>
          </a:p>
        </p:txBody>
      </p:sp>
      <p:pic>
        <p:nvPicPr>
          <p:cNvPr id="5" name="Picture 2" descr="http://www.dr-gindes.co.il/_media/contents/11.jpg"/>
          <p:cNvPicPr>
            <a:picLocks noChangeAspect="1" noChangeArrowheads="1"/>
          </p:cNvPicPr>
          <p:nvPr/>
        </p:nvPicPr>
        <p:blipFill>
          <a:blip r:embed="rId2" cstate="print"/>
          <a:srcRect/>
          <a:stretch>
            <a:fillRect/>
          </a:stretch>
        </p:blipFill>
        <p:spPr bwMode="auto">
          <a:xfrm>
            <a:off x="1820225" y="2420888"/>
            <a:ext cx="6531687" cy="3905243"/>
          </a:xfrm>
          <a:prstGeom prst="rect">
            <a:avLst/>
          </a:prstGeom>
          <a:noFill/>
        </p:spPr>
      </p:pic>
      <p:sp>
        <p:nvSpPr>
          <p:cNvPr id="6" name="TextBox 5"/>
          <p:cNvSpPr txBox="1"/>
          <p:nvPr/>
        </p:nvSpPr>
        <p:spPr>
          <a:xfrm>
            <a:off x="611560" y="1863879"/>
            <a:ext cx="7740352" cy="461665"/>
          </a:xfrm>
          <a:prstGeom prst="rect">
            <a:avLst/>
          </a:prstGeom>
          <a:noFill/>
        </p:spPr>
        <p:txBody>
          <a:bodyPr wrap="square" rtlCol="1">
            <a:spAutoFit/>
          </a:bodyPr>
          <a:lstStyle/>
          <a:p>
            <a:r>
              <a:rPr lang="he-IL" sz="2400" dirty="0">
                <a:solidFill>
                  <a:schemeClr val="tx2">
                    <a:lumMod val="75000"/>
                  </a:schemeClr>
                </a:solidFill>
                <a:latin typeface="Aharoni" pitchFamily="2" charset="-79"/>
                <a:cs typeface="Aharoni" pitchFamily="2" charset="-79"/>
              </a:rPr>
              <a:t>מדובר בהדמיה מפורטת של לב העובר.</a:t>
            </a:r>
          </a:p>
        </p:txBody>
      </p:sp>
    </p:spTree>
  </p:cSld>
  <p:clrMapOvr>
    <a:masterClrMapping/>
  </p:clrMapOvr>
  <p:transition spd="med" advClick="0" advTm="13807"/>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719064" y="0"/>
            <a:ext cx="8424936" cy="6669360"/>
          </a:xfrm>
        </p:spPr>
        <p:txBody>
          <a:bodyPr>
            <a:noAutofit/>
          </a:bodyPr>
          <a:lstStyle/>
          <a:p>
            <a:pPr marL="541782" indent="-514350" algn="ctr"/>
            <a:endParaRPr lang="he-IL" sz="2800" u="sng" dirty="0" smtClean="0">
              <a:solidFill>
                <a:schemeClr val="tx2">
                  <a:lumMod val="75000"/>
                </a:schemeClr>
              </a:solidFill>
              <a:latin typeface="Aharoni" pitchFamily="2" charset="-79"/>
              <a:cs typeface="Aharoni" pitchFamily="2" charset="-79"/>
            </a:endParaRPr>
          </a:p>
          <a:p>
            <a:pPr marL="541782" indent="-514350" algn="ctr"/>
            <a:r>
              <a:rPr lang="he-IL" sz="2800" u="sng" dirty="0" smtClean="0">
                <a:solidFill>
                  <a:schemeClr val="tx2">
                    <a:lumMod val="75000"/>
                  </a:schemeClr>
                </a:solidFill>
                <a:latin typeface="Aharoni" pitchFamily="2" charset="-79"/>
                <a:cs typeface="Aharoni" pitchFamily="2" charset="-79"/>
              </a:rPr>
              <a:t>שבוע 24 עד 28 – העמסת סוכר</a:t>
            </a:r>
          </a:p>
          <a:p>
            <a:pPr marL="541782" indent="-514350" algn="ct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מומלץ לכל הנשים.</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בודקים?</a:t>
            </a:r>
          </a:p>
          <a:p>
            <a:pPr algn="r">
              <a:buFontTx/>
              <a:buChar char="-"/>
            </a:pPr>
            <a:endParaRPr lang="he-IL" sz="2200" dirty="0" smtClean="0"/>
          </a:p>
          <a:p>
            <a:pPr algn="r">
              <a:buFontTx/>
              <a:buChar char="-"/>
            </a:pPr>
            <a:endParaRPr lang="he-IL" sz="2200" dirty="0" smtClean="0"/>
          </a:p>
          <a:p>
            <a:pPr algn="r"/>
            <a:endParaRPr lang="he-IL" sz="2500" dirty="0" smtClean="0"/>
          </a:p>
          <a:p>
            <a:pPr algn="r"/>
            <a:endParaRPr lang="he-IL" dirty="0" smtClean="0"/>
          </a:p>
          <a:p>
            <a:pPr algn="r">
              <a:buFontTx/>
              <a:buChar char="-"/>
            </a:pPr>
            <a:endParaRPr lang="he-IL" sz="2800" dirty="0" smtClean="0"/>
          </a:p>
          <a:p>
            <a:pPr algn="r"/>
            <a:endParaRPr lang="he-IL" sz="2800" dirty="0"/>
          </a:p>
        </p:txBody>
      </p:sp>
      <p:sp>
        <p:nvSpPr>
          <p:cNvPr id="4" name="TextBox 3"/>
          <p:cNvSpPr txBox="1"/>
          <p:nvPr/>
        </p:nvSpPr>
        <p:spPr>
          <a:xfrm>
            <a:off x="1187624" y="2365184"/>
            <a:ext cx="7452320" cy="2677656"/>
          </a:xfrm>
          <a:prstGeom prst="rect">
            <a:avLst/>
          </a:prstGeom>
          <a:noFill/>
        </p:spPr>
        <p:txBody>
          <a:bodyPr wrap="square" rtlCol="1">
            <a:spAutoFit/>
          </a:bodyPr>
          <a:lstStyle/>
          <a:p>
            <a:r>
              <a:rPr lang="he-IL" sz="2400" dirty="0">
                <a:solidFill>
                  <a:schemeClr val="tx2">
                    <a:lumMod val="75000"/>
                  </a:schemeClr>
                </a:solidFill>
                <a:latin typeface="Aharoni" pitchFamily="2" charset="-79"/>
                <a:cs typeface="Aharoni" pitchFamily="2" charset="-79"/>
              </a:rPr>
              <a:t>מטרת הבדיקה לזהות נשים בסיכון לסוכרת היריון. </a:t>
            </a:r>
          </a:p>
          <a:p>
            <a:endParaRPr lang="he-IL" sz="2400" dirty="0" smtClean="0">
              <a:solidFill>
                <a:schemeClr val="tx2">
                  <a:lumMod val="75000"/>
                </a:schemeClr>
              </a:solidFill>
              <a:latin typeface="Aharoni" pitchFamily="2" charset="-79"/>
              <a:cs typeface="Aharoni" pitchFamily="2" charset="-79"/>
            </a:endParaRPr>
          </a:p>
          <a:p>
            <a:r>
              <a:rPr lang="he-IL" sz="2400" dirty="0" smtClean="0">
                <a:solidFill>
                  <a:schemeClr val="tx2">
                    <a:lumMod val="75000"/>
                  </a:schemeClr>
                </a:solidFill>
                <a:latin typeface="Aharoni" pitchFamily="2" charset="-79"/>
                <a:cs typeface="Aharoni" pitchFamily="2" charset="-79"/>
              </a:rPr>
              <a:t>הבדיקה </a:t>
            </a:r>
            <a:r>
              <a:rPr lang="he-IL" sz="2400" dirty="0">
                <a:solidFill>
                  <a:schemeClr val="tx2">
                    <a:lumMod val="75000"/>
                  </a:schemeClr>
                </a:solidFill>
                <a:latin typeface="Aharoni" pitchFamily="2" charset="-79"/>
                <a:cs typeface="Aharoni" pitchFamily="2" charset="-79"/>
              </a:rPr>
              <a:t>כרוכה בשתיית מים עם 50 גרם סוכר. כשעה לאחר מכן נלקחת בדיקת דם.</a:t>
            </a:r>
          </a:p>
          <a:p>
            <a:endParaRPr lang="he-IL" sz="2400" dirty="0" smtClean="0">
              <a:solidFill>
                <a:schemeClr val="tx2">
                  <a:lumMod val="75000"/>
                </a:schemeClr>
              </a:solidFill>
              <a:latin typeface="Aharoni" pitchFamily="2" charset="-79"/>
              <a:cs typeface="Aharoni" pitchFamily="2" charset="-79"/>
            </a:endParaRPr>
          </a:p>
          <a:p>
            <a:r>
              <a:rPr lang="he-IL" sz="2400" dirty="0" smtClean="0">
                <a:solidFill>
                  <a:schemeClr val="tx2">
                    <a:lumMod val="75000"/>
                  </a:schemeClr>
                </a:solidFill>
                <a:latin typeface="Aharoni" pitchFamily="2" charset="-79"/>
                <a:cs typeface="Aharoni" pitchFamily="2" charset="-79"/>
              </a:rPr>
              <a:t>אם </a:t>
            </a:r>
            <a:r>
              <a:rPr lang="he-IL" sz="2400" dirty="0">
                <a:solidFill>
                  <a:schemeClr val="tx2">
                    <a:lumMod val="75000"/>
                  </a:schemeClr>
                </a:solidFill>
                <a:latin typeface="Aharoni" pitchFamily="2" charset="-79"/>
                <a:cs typeface="Aharoni" pitchFamily="2" charset="-79"/>
              </a:rPr>
              <a:t>קיים חשד לסוכרת תיערך בדיקה נוספת, ע"י שתיית מי סוכר מרוכזים יותר (100 גרם) לאחר צום.</a:t>
            </a:r>
          </a:p>
        </p:txBody>
      </p:sp>
    </p:spTree>
    <p:controls>
      <p:control spid="1049" name="CheckBox1" r:id="rId2" imgW="1798200" imgH="579240"/>
    </p:controls>
  </p:cSld>
  <p:clrMapOvr>
    <a:masterClrMapping/>
  </p:clrMapOvr>
  <p:transition spd="med" advClick="0" advTm="19641"/>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העמסת סוכר 50 גרם מבוצעת:</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1988840"/>
            <a:ext cx="7992888" cy="1569660"/>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לכל אישה בהיריון בשבוע 24, כל עוד אין סיבה רפואית לבצע העמסת סוכר 100 גרם, ואם אין סכרת ידועה.</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501008"/>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לכל אישה בהיריון בשבוע 24.</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4149080"/>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לכל אישה בהיריון בשבוע 28.</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2402"/>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923877"/>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העמסת סוכר 50 גרם מבוצעת לכל אישה בהיריון שבוע 24, כל עוד אין סיבה רפואית לבצע העמסת סוכר 100 גרם, ואין סכרת ידועה.</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13728"/>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043608" y="0"/>
            <a:ext cx="8100392" cy="666936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26 – תנועות עובר</a:t>
            </a:r>
            <a:endParaRPr lang="he-IL" sz="2800" dirty="0" smtClean="0">
              <a:solidFill>
                <a:schemeClr val="tx2">
                  <a:lumMod val="75000"/>
                </a:schemeClr>
              </a:solidFill>
              <a:latin typeface="Aharoni" pitchFamily="2" charset="-79"/>
              <a:cs typeface="Aharoni" pitchFamily="2" charset="-79"/>
            </a:endParaRP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מומלץ לכל הנשים.</a:t>
            </a:r>
          </a:p>
          <a:p>
            <a:pPr marL="541782" indent="-514350" algn="r">
              <a:buFontTx/>
              <a:buChar char="-"/>
            </a:pPr>
            <a:r>
              <a:rPr lang="he-IL" sz="2400" dirty="0" smtClean="0">
                <a:solidFill>
                  <a:schemeClr val="accent1">
                    <a:lumMod val="75000"/>
                  </a:schemeClr>
                </a:solidFill>
                <a:latin typeface="Aharoni" pitchFamily="2" charset="-79"/>
                <a:cs typeface="Aharoni" pitchFamily="2" charset="-79"/>
              </a:rPr>
              <a:t>מה בודקים?</a:t>
            </a:r>
            <a:endParaRPr lang="he-IL" sz="2400" dirty="0" smtClean="0">
              <a:solidFill>
                <a:schemeClr val="tx2">
                  <a:lumMod val="75000"/>
                </a:schemeClr>
              </a:solidFill>
              <a:latin typeface="Aharoni" pitchFamily="2" charset="-79"/>
              <a:cs typeface="Aharoni" pitchFamily="2" charset="-79"/>
            </a:endParaRPr>
          </a:p>
          <a:p>
            <a:pPr algn="r"/>
            <a:endParaRPr lang="he-IL" sz="2400" dirty="0" smtClean="0">
              <a:solidFill>
                <a:schemeClr val="tx2">
                  <a:lumMod val="75000"/>
                </a:schemeClr>
              </a:solidFill>
              <a:latin typeface="Aharoni" pitchFamily="2" charset="-79"/>
              <a:cs typeface="Aharoni" pitchFamily="2" charset="-79"/>
            </a:endParaRPr>
          </a:p>
          <a:p>
            <a:pPr algn="r"/>
            <a:endParaRPr lang="he-IL" sz="2400" dirty="0" smtClean="0">
              <a:solidFill>
                <a:schemeClr val="tx2">
                  <a:lumMod val="75000"/>
                </a:schemeClr>
              </a:solidFill>
              <a:latin typeface="Aharoni" pitchFamily="2" charset="-79"/>
              <a:cs typeface="Aharoni" pitchFamily="2" charset="-79"/>
            </a:endParaRPr>
          </a:p>
          <a:p>
            <a:pPr algn="r">
              <a:buFontTx/>
              <a:buChar char="-"/>
            </a:pPr>
            <a:endParaRPr lang="he-IL" sz="2200" dirty="0" smtClean="0"/>
          </a:p>
          <a:p>
            <a:pPr algn="r">
              <a:buFontTx/>
              <a:buChar char="-"/>
            </a:pPr>
            <a:endParaRPr lang="he-IL" sz="2200" dirty="0" smtClean="0"/>
          </a:p>
          <a:p>
            <a:pPr algn="r"/>
            <a:endParaRPr lang="he-IL" sz="2500" dirty="0" smtClean="0"/>
          </a:p>
          <a:p>
            <a:pPr algn="r"/>
            <a:endParaRPr lang="he-IL" dirty="0" smtClean="0"/>
          </a:p>
          <a:p>
            <a:pPr algn="r">
              <a:buFontTx/>
              <a:buChar char="-"/>
            </a:pPr>
            <a:endParaRPr lang="he-IL" sz="2800" dirty="0" smtClean="0"/>
          </a:p>
          <a:p>
            <a:pPr algn="r"/>
            <a:endParaRPr lang="he-IL" sz="2800" dirty="0"/>
          </a:p>
        </p:txBody>
      </p:sp>
      <p:sp>
        <p:nvSpPr>
          <p:cNvPr id="4" name="TextBox 3"/>
          <p:cNvSpPr txBox="1"/>
          <p:nvPr/>
        </p:nvSpPr>
        <p:spPr>
          <a:xfrm>
            <a:off x="1043608" y="1134077"/>
            <a:ext cx="7596336" cy="4832092"/>
          </a:xfrm>
          <a:prstGeom prst="rect">
            <a:avLst/>
          </a:prstGeom>
          <a:noFill/>
        </p:spPr>
        <p:txBody>
          <a:bodyPr wrap="square" rtlCol="1">
            <a:spAutoFit/>
          </a:bodyPr>
          <a:lstStyle/>
          <a:p>
            <a:pPr marL="541782" indent="-514350">
              <a:buFontTx/>
              <a:buChar char="-"/>
            </a:pPr>
            <a:endParaRPr lang="he-IL" sz="2200" dirty="0">
              <a:solidFill>
                <a:schemeClr val="accent1">
                  <a:lumMod val="75000"/>
                </a:schemeClr>
              </a:solidFill>
              <a:latin typeface="Aharoni" pitchFamily="2" charset="-79"/>
              <a:cs typeface="Aharoni" pitchFamily="2" charset="-79"/>
            </a:endParaRPr>
          </a:p>
          <a:p>
            <a:pPr>
              <a:buFont typeface="Arial" pitchFamily="34" charset="0"/>
              <a:buChar char="•"/>
            </a:pPr>
            <a:r>
              <a:rPr lang="he-IL" sz="2200" dirty="0">
                <a:solidFill>
                  <a:schemeClr val="tx2">
                    <a:lumMod val="75000"/>
                  </a:schemeClr>
                </a:solidFill>
                <a:latin typeface="Aharoni" pitchFamily="2" charset="-79"/>
                <a:cs typeface="Aharoni" pitchFamily="2" charset="-79"/>
              </a:rPr>
              <a:t> ספירת תנועות העובר בפרק זמן מסוים, הינה שיטה טובה למעקב אחר מצבו של העובר הן לנשים בהיריון עם סיכון מילדותי גבוה והן לנשים בהיריון תקין.</a:t>
            </a:r>
          </a:p>
          <a:p>
            <a:endParaRPr lang="he-IL" sz="2200" dirty="0">
              <a:solidFill>
                <a:schemeClr val="tx2">
                  <a:lumMod val="75000"/>
                </a:schemeClr>
              </a:solidFill>
              <a:latin typeface="Aharoni" pitchFamily="2" charset="-79"/>
              <a:cs typeface="Aharoni" pitchFamily="2" charset="-79"/>
            </a:endParaRPr>
          </a:p>
          <a:p>
            <a:pPr>
              <a:buFont typeface="Arial" pitchFamily="34" charset="0"/>
              <a:buChar char="•"/>
            </a:pPr>
            <a:r>
              <a:rPr lang="he-IL" sz="2200" dirty="0">
                <a:solidFill>
                  <a:schemeClr val="tx2">
                    <a:lumMod val="75000"/>
                  </a:schemeClr>
                </a:solidFill>
                <a:latin typeface="Aharoni" pitchFamily="2" charset="-79"/>
                <a:cs typeface="Aharoni" pitchFamily="2" charset="-79"/>
              </a:rPr>
              <a:t> ממוצע התנועות היומי של העובר עולה בהדרגה מ-200 תנועות ליום בשבוע ה-20, לכ-570 תנועות בשבוע 32, ולאחר מכן יורד לכ-280 תנועות לפני הלידה.</a:t>
            </a:r>
          </a:p>
          <a:p>
            <a:endParaRPr lang="he-IL" sz="2200" dirty="0">
              <a:solidFill>
                <a:schemeClr val="tx2">
                  <a:lumMod val="75000"/>
                </a:schemeClr>
              </a:solidFill>
              <a:latin typeface="Aharoni" pitchFamily="2" charset="-79"/>
              <a:cs typeface="Aharoni" pitchFamily="2" charset="-79"/>
            </a:endParaRPr>
          </a:p>
          <a:p>
            <a:pPr>
              <a:buFont typeface="Arial" pitchFamily="34" charset="0"/>
              <a:buChar char="•"/>
            </a:pPr>
            <a:r>
              <a:rPr lang="he-IL" sz="2200" dirty="0">
                <a:solidFill>
                  <a:schemeClr val="tx2">
                    <a:lumMod val="75000"/>
                  </a:schemeClr>
                </a:solidFill>
                <a:latin typeface="Aharoni" pitchFamily="2" charset="-79"/>
                <a:cs typeface="Aharoni" pitchFamily="2" charset="-79"/>
              </a:rPr>
              <a:t> במשך היום קצב התנועות אינו אחיד, אך קיימת מחזוריות מסוימת של ערנות ושינה של העובר. ככל שהיריון מתקדם משך השינה ארוך יותר, אך תקופות השינה לא עולות על 30 דקות.</a:t>
            </a:r>
          </a:p>
          <a:p>
            <a:pPr>
              <a:buFont typeface="Arial" pitchFamily="34" charset="0"/>
              <a:buChar char="•"/>
            </a:pPr>
            <a:endParaRPr lang="he-IL" sz="2200" dirty="0">
              <a:solidFill>
                <a:schemeClr val="tx2">
                  <a:lumMod val="75000"/>
                </a:schemeClr>
              </a:solidFill>
              <a:latin typeface="Aharoni" pitchFamily="2" charset="-79"/>
              <a:cs typeface="Aharoni" pitchFamily="2" charset="-79"/>
            </a:endParaRPr>
          </a:p>
          <a:p>
            <a:pPr>
              <a:buFont typeface="Arial" pitchFamily="34" charset="0"/>
              <a:buChar char="•"/>
            </a:pPr>
            <a:r>
              <a:rPr lang="he-IL" sz="2200" dirty="0">
                <a:solidFill>
                  <a:schemeClr val="tx2">
                    <a:lumMod val="75000"/>
                  </a:schemeClr>
                </a:solidFill>
                <a:latin typeface="Aharoni" pitchFamily="2" charset="-79"/>
                <a:cs typeface="Aharoni" pitchFamily="2" charset="-79"/>
              </a:rPr>
              <a:t>מספר התנועות היומי תלוי בקצב האישי של העובר, במשך תקופת השינה של העובר, בגיל ההיריון, בנכונות האישה לספור את התנועות, בתרופות שמקבלת האישה, בגירויים חיצוניים (מוזיקה חזקה), במצב בריאותו של העובר.</a:t>
            </a:r>
          </a:p>
        </p:txBody>
      </p:sp>
    </p:spTree>
  </p:cSld>
  <p:clrMapOvr>
    <a:masterClrMapping/>
  </p:clrMapOvr>
  <p:transition spd="med" advClick="0" advTm="44897"/>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043608" y="0"/>
            <a:ext cx="8100392" cy="6669360"/>
          </a:xfrm>
        </p:spPr>
        <p:txBody>
          <a:bodyPr>
            <a:no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26 – תנועות עובר – המשך</a:t>
            </a:r>
            <a:endParaRPr lang="he-IL" sz="2800" dirty="0" smtClean="0">
              <a:solidFill>
                <a:schemeClr val="tx2">
                  <a:lumMod val="75000"/>
                </a:schemeClr>
              </a:solidFill>
              <a:latin typeface="Aharoni" pitchFamily="2" charset="-79"/>
              <a:cs typeface="Aharoni" pitchFamily="2" charset="-79"/>
            </a:endParaRPr>
          </a:p>
          <a:p>
            <a:pPr marL="541782" indent="-514350" algn="r"/>
            <a:r>
              <a:rPr lang="he-IL" sz="2400" dirty="0" smtClean="0">
                <a:solidFill>
                  <a:schemeClr val="accent1">
                    <a:lumMod val="75000"/>
                  </a:schemeClr>
                </a:solidFill>
                <a:latin typeface="Aharoni" pitchFamily="2" charset="-79"/>
                <a:cs typeface="Aharoni" pitchFamily="2" charset="-79"/>
              </a:rPr>
              <a:t>     איך בודקים?</a:t>
            </a:r>
          </a:p>
          <a:p>
            <a:pPr marL="541782" indent="-514350" algn="r">
              <a:buFontTx/>
              <a:buChar char="-"/>
            </a:pPr>
            <a:endParaRPr lang="he-IL" sz="2400" dirty="0" smtClean="0">
              <a:solidFill>
                <a:schemeClr val="tx2">
                  <a:lumMod val="75000"/>
                </a:schemeClr>
              </a:solidFill>
              <a:latin typeface="Aharoni" pitchFamily="2" charset="-79"/>
              <a:cs typeface="Aharoni" pitchFamily="2" charset="-79"/>
            </a:endParaRPr>
          </a:p>
          <a:p>
            <a:pPr algn="r"/>
            <a:endParaRPr lang="he-IL" sz="2400" dirty="0" smtClean="0">
              <a:solidFill>
                <a:schemeClr val="tx2">
                  <a:lumMod val="75000"/>
                </a:schemeClr>
              </a:solidFill>
              <a:latin typeface="Aharoni" pitchFamily="2" charset="-79"/>
              <a:cs typeface="Aharoni" pitchFamily="2" charset="-79"/>
            </a:endParaRPr>
          </a:p>
          <a:p>
            <a:pPr algn="r"/>
            <a:endParaRPr lang="he-IL" sz="2400" dirty="0" smtClean="0">
              <a:solidFill>
                <a:schemeClr val="tx2">
                  <a:lumMod val="75000"/>
                </a:schemeClr>
              </a:solidFill>
              <a:latin typeface="Aharoni" pitchFamily="2" charset="-79"/>
              <a:cs typeface="Aharoni" pitchFamily="2" charset="-79"/>
            </a:endParaRPr>
          </a:p>
          <a:p>
            <a:pPr algn="r">
              <a:buFontTx/>
              <a:buChar char="-"/>
            </a:pPr>
            <a:endParaRPr lang="he-IL" sz="2200" dirty="0" smtClean="0"/>
          </a:p>
          <a:p>
            <a:pPr algn="r">
              <a:buFontTx/>
              <a:buChar char="-"/>
            </a:pPr>
            <a:endParaRPr lang="he-IL" sz="2200" dirty="0" smtClean="0"/>
          </a:p>
          <a:p>
            <a:pPr algn="r"/>
            <a:endParaRPr lang="he-IL" sz="2500" dirty="0" smtClean="0"/>
          </a:p>
          <a:p>
            <a:pPr algn="r"/>
            <a:endParaRPr lang="he-IL" dirty="0" smtClean="0"/>
          </a:p>
          <a:p>
            <a:pPr algn="r">
              <a:buFontTx/>
              <a:buChar char="-"/>
            </a:pPr>
            <a:endParaRPr lang="he-IL" sz="2800" dirty="0" smtClean="0"/>
          </a:p>
          <a:p>
            <a:pPr algn="r"/>
            <a:endParaRPr lang="he-IL" sz="2800" dirty="0"/>
          </a:p>
        </p:txBody>
      </p:sp>
      <p:sp>
        <p:nvSpPr>
          <p:cNvPr id="4" name="TextBox 3"/>
          <p:cNvSpPr txBox="1"/>
          <p:nvPr/>
        </p:nvSpPr>
        <p:spPr>
          <a:xfrm>
            <a:off x="1187623" y="720512"/>
            <a:ext cx="7486669" cy="4878259"/>
          </a:xfrm>
          <a:prstGeom prst="rect">
            <a:avLst/>
          </a:prstGeom>
          <a:noFill/>
        </p:spPr>
        <p:txBody>
          <a:bodyPr wrap="square" rtlCol="1">
            <a:spAutoFit/>
          </a:bodyPr>
          <a:lstStyle/>
          <a:p>
            <a:pPr marL="541782" indent="-514350">
              <a:buFontTx/>
              <a:buChar char="-"/>
            </a:pPr>
            <a:endParaRPr lang="he-IL" sz="2200" dirty="0">
              <a:solidFill>
                <a:schemeClr val="bg2">
                  <a:lumMod val="25000"/>
                </a:schemeClr>
              </a:solidFill>
              <a:latin typeface="Aharoni" pitchFamily="2" charset="-79"/>
              <a:cs typeface="Aharoni" pitchFamily="2" charset="-79"/>
            </a:endParaRPr>
          </a:p>
          <a:p>
            <a:pPr marL="484632" lvl="0" indent="-457200">
              <a:spcBef>
                <a:spcPts val="600"/>
              </a:spcBef>
              <a:buClr>
                <a:srgbClr val="3891A7"/>
              </a:buClr>
              <a:buSzPct val="80000"/>
              <a:buFont typeface="Wingdings 2"/>
              <a:buAutoNum type="arabicPeriod"/>
            </a:pPr>
            <a:r>
              <a:rPr lang="he-IL" sz="2400" dirty="0">
                <a:solidFill>
                  <a:schemeClr val="bg2">
                    <a:lumMod val="25000"/>
                  </a:schemeClr>
                </a:solidFill>
                <a:latin typeface="Aharoni" pitchFamily="2" charset="-79"/>
                <a:cs typeface="Aharoni" pitchFamily="2" charset="-79"/>
              </a:rPr>
              <a:t>החל מהשבוע ה-25 </a:t>
            </a:r>
            <a:r>
              <a:rPr lang="he-IL" sz="2400" dirty="0" err="1">
                <a:solidFill>
                  <a:schemeClr val="bg2">
                    <a:lumMod val="25000"/>
                  </a:schemeClr>
                </a:solidFill>
                <a:latin typeface="Aharoni" pitchFamily="2" charset="-79"/>
                <a:cs typeface="Aharoni" pitchFamily="2" charset="-79"/>
              </a:rPr>
              <a:t>להיריונך</a:t>
            </a:r>
            <a:r>
              <a:rPr lang="he-IL" sz="2400" dirty="0">
                <a:solidFill>
                  <a:schemeClr val="bg2">
                    <a:lumMod val="25000"/>
                  </a:schemeClr>
                </a:solidFill>
                <a:latin typeface="Aharoni" pitchFamily="2" charset="-79"/>
                <a:cs typeface="Aharoni" pitchFamily="2" charset="-79"/>
              </a:rPr>
              <a:t>, ספרי את תנועות העובר בבוקר, בצהריים ובערב.</a:t>
            </a:r>
          </a:p>
          <a:p>
            <a:pPr marL="484632" lvl="0" indent="-457200">
              <a:spcBef>
                <a:spcPts val="600"/>
              </a:spcBef>
              <a:buClr>
                <a:srgbClr val="3891A7"/>
              </a:buClr>
              <a:buSzPct val="80000"/>
              <a:buFont typeface="Wingdings 2"/>
              <a:buAutoNum type="arabicPeriod"/>
            </a:pPr>
            <a:r>
              <a:rPr lang="he-IL" sz="2400" dirty="0">
                <a:solidFill>
                  <a:schemeClr val="bg2">
                    <a:lumMod val="25000"/>
                  </a:schemeClr>
                </a:solidFill>
                <a:latin typeface="Aharoni" pitchFamily="2" charset="-79"/>
                <a:cs typeface="Aharoni" pitchFamily="2" charset="-79"/>
              </a:rPr>
              <a:t>אם תוך 30 דקות חשת 4 תנועות ויותר, תוכלי להפסיק בספירה ולחזור לספור במועד הבא.</a:t>
            </a:r>
          </a:p>
          <a:p>
            <a:pPr marL="484632" lvl="0" indent="-457200">
              <a:spcBef>
                <a:spcPts val="600"/>
              </a:spcBef>
              <a:buClr>
                <a:srgbClr val="3891A7"/>
              </a:buClr>
              <a:buSzPct val="80000"/>
              <a:buFont typeface="Wingdings 2"/>
              <a:buAutoNum type="arabicPeriod"/>
            </a:pPr>
            <a:r>
              <a:rPr lang="he-IL" sz="2400" dirty="0">
                <a:solidFill>
                  <a:schemeClr val="bg2">
                    <a:lumMod val="25000"/>
                  </a:schemeClr>
                </a:solidFill>
                <a:latin typeface="Aharoni" pitchFamily="2" charset="-79"/>
                <a:cs typeface="Aharoni" pitchFamily="2" charset="-79"/>
              </a:rPr>
              <a:t>אם ספרת פחות מ-4 תנועות, המשיכי לספור במשך שעה, שעתיים, עד ארבע שעות.</a:t>
            </a:r>
          </a:p>
          <a:p>
            <a:pPr marL="484632" lvl="0" indent="-457200">
              <a:spcBef>
                <a:spcPts val="600"/>
              </a:spcBef>
              <a:buClr>
                <a:srgbClr val="3891A7"/>
              </a:buClr>
              <a:buSzPct val="80000"/>
              <a:buFont typeface="Wingdings 2"/>
              <a:buAutoNum type="arabicPeriod"/>
            </a:pPr>
            <a:r>
              <a:rPr lang="he-IL" sz="2400" dirty="0">
                <a:solidFill>
                  <a:schemeClr val="bg2">
                    <a:lumMod val="25000"/>
                  </a:schemeClr>
                </a:solidFill>
                <a:latin typeface="Aharoni" pitchFamily="2" charset="-79"/>
                <a:cs typeface="Aharoni" pitchFamily="2" charset="-79"/>
              </a:rPr>
              <a:t>אם תוך ארבע שעות חשת יותר מ-10 תנועות, תוכלי להפסיק בספירה ולחזור לספור במועד הבא.</a:t>
            </a:r>
          </a:p>
          <a:p>
            <a:pPr marL="484632" lvl="0" indent="-457200">
              <a:spcBef>
                <a:spcPts val="600"/>
              </a:spcBef>
              <a:buClr>
                <a:srgbClr val="3891A7"/>
              </a:buClr>
              <a:buSzPct val="80000"/>
              <a:buFont typeface="Wingdings 2"/>
              <a:buAutoNum type="arabicPeriod"/>
            </a:pPr>
            <a:r>
              <a:rPr lang="he-IL" sz="2400" dirty="0">
                <a:solidFill>
                  <a:schemeClr val="bg2">
                    <a:lumMod val="25000"/>
                  </a:schemeClr>
                </a:solidFill>
                <a:latin typeface="Aharoni" pitchFamily="2" charset="-79"/>
                <a:cs typeface="Aharoni" pitchFamily="2" charset="-79"/>
              </a:rPr>
              <a:t>אם חשת פחות מ-10 תנועות או לא חשת בתנועות כלל, פני לבית החולים לביצוע בדיקות נוספות כגון: אקו-לב עוברי ובדיקת על-קול.</a:t>
            </a:r>
          </a:p>
        </p:txBody>
      </p:sp>
    </p:spTree>
    <p:controls>
      <p:control spid="9239" name="CheckBox1" r:id="rId2" imgW="1798200" imgH="579240"/>
    </p:controls>
  </p:cSld>
  <p:clrMapOvr>
    <a:masterClrMapping/>
  </p:clrMapOvr>
  <p:transition spd="med" advClick="0" advTm="34695"/>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188641"/>
            <a:ext cx="7776864" cy="1692771"/>
          </a:xfrm>
          <a:prstGeom prst="rect">
            <a:avLst/>
          </a:prstGeom>
        </p:spPr>
        <p:txBody>
          <a:bodyPr wrap="square">
            <a:sp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27 - חיסוני שעלת ושפעת</a:t>
            </a:r>
          </a:p>
          <a:p>
            <a:pPr marL="541782" indent="-514350" algn="ctr"/>
            <a:endParaRPr lang="he-IL" sz="2800" dirty="0" smtClean="0">
              <a:solidFill>
                <a:schemeClr val="tx2">
                  <a:lumMod val="75000"/>
                </a:schemeClr>
              </a:solidFill>
              <a:latin typeface="Aharoni" pitchFamily="2" charset="-79"/>
              <a:cs typeface="Aharoni" pitchFamily="2" charset="-79"/>
            </a:endParaRPr>
          </a:p>
          <a:p>
            <a:pPr marL="541782" indent="-514350">
              <a:buFontTx/>
              <a:buChar char="-"/>
            </a:pPr>
            <a:r>
              <a:rPr lang="he-IL" sz="2400" dirty="0" smtClean="0">
                <a:solidFill>
                  <a:schemeClr val="accent1">
                    <a:lumMod val="75000"/>
                  </a:schemeClr>
                </a:solidFill>
                <a:latin typeface="Aharoni" pitchFamily="2" charset="-79"/>
                <a:cs typeface="Aharoni" pitchFamily="2" charset="-79"/>
              </a:rPr>
              <a:t>האם עלייך לעשות אותם? </a:t>
            </a:r>
            <a:r>
              <a:rPr lang="he-IL" sz="2400" dirty="0" smtClean="0">
                <a:solidFill>
                  <a:schemeClr val="bg2">
                    <a:lumMod val="25000"/>
                  </a:schemeClr>
                </a:solidFill>
                <a:latin typeface="Aharoni" pitchFamily="2" charset="-79"/>
                <a:cs typeface="Aharoni" pitchFamily="2" charset="-79"/>
              </a:rPr>
              <a:t>מומלץ לכולן.</a:t>
            </a:r>
          </a:p>
          <a:p>
            <a:pPr marL="541782" indent="-514350">
              <a:buFontTx/>
              <a:buChar char="-"/>
            </a:pPr>
            <a:r>
              <a:rPr lang="he-IL" sz="2400" dirty="0" smtClean="0">
                <a:solidFill>
                  <a:schemeClr val="accent1">
                    <a:lumMod val="75000"/>
                  </a:schemeClr>
                </a:solidFill>
                <a:latin typeface="Aharoni" pitchFamily="2" charset="-79"/>
                <a:cs typeface="Aharoni" pitchFamily="2" charset="-79"/>
              </a:rPr>
              <a:t>למה מחסנים?</a:t>
            </a:r>
          </a:p>
        </p:txBody>
      </p:sp>
      <p:pic>
        <p:nvPicPr>
          <p:cNvPr id="7170" name="Picture 2" descr="http://www.rambam.org.il/NR/rdonlyres/63936CE3-7BF9-4246-B8B7-AFBE1383D68A/0/MEN009496.jpg">
            <a:hlinkClick r:id="rId4"/>
          </p:cNvPr>
          <p:cNvPicPr>
            <a:picLocks noChangeAspect="1" noChangeArrowheads="1"/>
          </p:cNvPicPr>
          <p:nvPr/>
        </p:nvPicPr>
        <p:blipFill>
          <a:blip r:embed="rId5" cstate="print"/>
          <a:srcRect/>
          <a:stretch>
            <a:fillRect/>
          </a:stretch>
        </p:blipFill>
        <p:spPr bwMode="auto">
          <a:xfrm>
            <a:off x="1907704" y="3861048"/>
            <a:ext cx="2304256" cy="2304256"/>
          </a:xfrm>
          <a:prstGeom prst="rect">
            <a:avLst/>
          </a:prstGeom>
          <a:noFill/>
        </p:spPr>
      </p:pic>
      <p:sp>
        <p:nvSpPr>
          <p:cNvPr id="5" name="TextBox 4"/>
          <p:cNvSpPr txBox="1"/>
          <p:nvPr/>
        </p:nvSpPr>
        <p:spPr>
          <a:xfrm>
            <a:off x="1115616" y="1844824"/>
            <a:ext cx="7236296" cy="2308324"/>
          </a:xfrm>
          <a:prstGeom prst="rect">
            <a:avLst/>
          </a:prstGeom>
          <a:noFill/>
        </p:spPr>
        <p:txBody>
          <a:bodyPr wrap="square" rtlCol="1">
            <a:spAutoFit/>
          </a:bodyPr>
          <a:lstStyle/>
          <a:p>
            <a:pPr lvl="0"/>
            <a:r>
              <a:rPr lang="he-IL" sz="2400" dirty="0" smtClean="0">
                <a:solidFill>
                  <a:schemeClr val="bg2">
                    <a:lumMod val="25000"/>
                  </a:schemeClr>
                </a:solidFill>
                <a:latin typeface="Aharoni" pitchFamily="2" charset="-79"/>
                <a:cs typeface="Aharoni" pitchFamily="2" charset="-79"/>
              </a:rPr>
              <a:t>חיסון השעלת נועד לשמור על בריאות התינוק, ולהגן עליו מפני הידבקות במחלה ע"י העברת נוגדנים מהאם לעובר.</a:t>
            </a:r>
          </a:p>
          <a:p>
            <a:pPr lvl="0"/>
            <a:endParaRPr lang="he-IL" sz="2400" dirty="0" smtClean="0">
              <a:solidFill>
                <a:schemeClr val="bg2">
                  <a:lumMod val="25000"/>
                </a:schemeClr>
              </a:solidFill>
              <a:latin typeface="Aharoni" pitchFamily="2" charset="-79"/>
              <a:cs typeface="Aharoni" pitchFamily="2" charset="-79"/>
            </a:endParaRPr>
          </a:p>
          <a:p>
            <a:pPr lvl="0"/>
            <a:r>
              <a:rPr lang="he-IL" sz="2400" dirty="0" smtClean="0">
                <a:solidFill>
                  <a:schemeClr val="bg2">
                    <a:lumMod val="25000"/>
                  </a:schemeClr>
                </a:solidFill>
                <a:latin typeface="Aharoni" pitchFamily="2" charset="-79"/>
                <a:cs typeface="Aharoni" pitchFamily="2" charset="-79"/>
              </a:rPr>
              <a:t>חיסון השפעת נועד להגן על בריאות האם. נשים בהיריון נמצאות בקבוצת סיכון לחלות בצורה קשה בשפעת ולסבול מסיבוכיה. החיסון גם מחסן בעקיפין את העובר.</a:t>
            </a:r>
            <a:endParaRPr lang="he-IL" sz="2400" dirty="0">
              <a:solidFill>
                <a:schemeClr val="bg2">
                  <a:lumMod val="25000"/>
                </a:schemeClr>
              </a:solidFill>
              <a:latin typeface="Aharoni" pitchFamily="2" charset="-79"/>
              <a:cs typeface="Aharoni" pitchFamily="2" charset="-79"/>
            </a:endParaRPr>
          </a:p>
        </p:txBody>
      </p:sp>
    </p:spTree>
    <p:controls>
      <p:control spid="7193" name="CheckBox1" r:id="rId2" imgW="1798200" imgH="579240"/>
    </p:controls>
  </p:cSld>
  <p:clrMapOvr>
    <a:masterClrMapping/>
  </p:clrMapOvr>
  <p:transition spd="med" advClick="0" advTm="25849"/>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188641"/>
            <a:ext cx="7776864" cy="1631216"/>
          </a:xfrm>
          <a:prstGeom prst="rect">
            <a:avLst/>
          </a:prstGeom>
        </p:spPr>
        <p:txBody>
          <a:bodyPr wrap="square">
            <a:sp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28 - חיסון לנוגדני </a:t>
            </a:r>
            <a:r>
              <a:rPr lang="en-US" sz="2800" u="sng" dirty="0" smtClean="0">
                <a:solidFill>
                  <a:schemeClr val="tx2">
                    <a:lumMod val="75000"/>
                  </a:schemeClr>
                </a:solidFill>
                <a:latin typeface="Aharoni" pitchFamily="2" charset="-79"/>
                <a:cs typeface="Aharoni" pitchFamily="2" charset="-79"/>
              </a:rPr>
              <a:t> RH</a:t>
            </a:r>
            <a:r>
              <a:rPr lang="he-IL" sz="2800" u="sng" dirty="0" smtClean="0">
                <a:solidFill>
                  <a:schemeClr val="tx2">
                    <a:lumMod val="75000"/>
                  </a:schemeClr>
                </a:solidFill>
                <a:latin typeface="Aharoni" pitchFamily="2" charset="-79"/>
                <a:cs typeface="Aharoni" pitchFamily="2" charset="-79"/>
              </a:rPr>
              <a:t>(אנטי </a:t>
            </a:r>
            <a:r>
              <a:rPr lang="en-US" sz="2800" u="sng" dirty="0" smtClean="0">
                <a:solidFill>
                  <a:schemeClr val="tx2">
                    <a:lumMod val="75000"/>
                  </a:schemeClr>
                </a:solidFill>
                <a:latin typeface="Aharoni" pitchFamily="2" charset="-79"/>
                <a:cs typeface="Aharoni" pitchFamily="2" charset="-79"/>
              </a:rPr>
              <a:t>D</a:t>
            </a:r>
            <a:r>
              <a:rPr lang="he-IL" sz="2800" u="sng" dirty="0" smtClean="0">
                <a:solidFill>
                  <a:schemeClr val="tx2">
                    <a:lumMod val="75000"/>
                  </a:schemeClr>
                </a:solidFill>
                <a:latin typeface="Aharoni" pitchFamily="2" charset="-79"/>
                <a:cs typeface="Aharoni" pitchFamily="2" charset="-79"/>
              </a:rPr>
              <a:t>)</a:t>
            </a:r>
            <a:endParaRPr lang="he-IL" sz="2800" dirty="0" smtClean="0">
              <a:solidFill>
                <a:schemeClr val="tx2">
                  <a:lumMod val="75000"/>
                </a:schemeClr>
              </a:solidFill>
              <a:latin typeface="Aharoni" pitchFamily="2" charset="-79"/>
              <a:cs typeface="Aharoni" pitchFamily="2" charset="-79"/>
            </a:endParaRPr>
          </a:p>
          <a:p>
            <a:pPr marL="541782" indent="-514350">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מומלצת לנשים בעלות </a:t>
            </a:r>
            <a:r>
              <a:rPr lang="en-US" sz="2400" dirty="0" smtClean="0">
                <a:solidFill>
                  <a:schemeClr val="bg2">
                    <a:lumMod val="25000"/>
                  </a:schemeClr>
                </a:solidFill>
                <a:latin typeface="Aharoni" pitchFamily="2" charset="-79"/>
                <a:cs typeface="Aharoni" pitchFamily="2" charset="-79"/>
              </a:rPr>
              <a:t>RH</a:t>
            </a:r>
            <a:r>
              <a:rPr lang="he-IL" sz="2400" dirty="0" smtClean="0">
                <a:solidFill>
                  <a:schemeClr val="bg2">
                    <a:lumMod val="25000"/>
                  </a:schemeClr>
                </a:solidFill>
                <a:latin typeface="Aharoni" pitchFamily="2" charset="-79"/>
                <a:cs typeface="Aharoni" pitchFamily="2" charset="-79"/>
              </a:rPr>
              <a:t> שלילי (</a:t>
            </a:r>
            <a:r>
              <a:rPr lang="en-US" sz="2400" dirty="0" err="1" smtClean="0">
                <a:solidFill>
                  <a:schemeClr val="bg2">
                    <a:lumMod val="25000"/>
                  </a:schemeClr>
                </a:solidFill>
                <a:latin typeface="Aharoni" pitchFamily="2" charset="-79"/>
                <a:cs typeface="Aharoni" pitchFamily="2" charset="-79"/>
              </a:rPr>
              <a:t>Rh</a:t>
            </a:r>
            <a:r>
              <a:rPr lang="en-US" sz="2400" dirty="0" smtClean="0">
                <a:solidFill>
                  <a:schemeClr val="bg2">
                    <a:lumMod val="25000"/>
                  </a:schemeClr>
                </a:solidFill>
                <a:latin typeface="Aharoni" pitchFamily="2" charset="-79"/>
                <a:cs typeface="Aharoni" pitchFamily="2" charset="-79"/>
              </a:rPr>
              <a:t>-</a:t>
            </a:r>
            <a:r>
              <a:rPr lang="he-IL" sz="2400" dirty="0" smtClean="0">
                <a:solidFill>
                  <a:schemeClr val="bg2">
                    <a:lumMod val="25000"/>
                  </a:schemeClr>
                </a:solidFill>
                <a:latin typeface="Aharoni" pitchFamily="2" charset="-79"/>
                <a:cs typeface="Aharoni" pitchFamily="2" charset="-79"/>
              </a:rPr>
              <a:t>), שסקר נוגדנים עבורן הוא שלילי</a:t>
            </a:r>
            <a:r>
              <a:rPr lang="he-IL" sz="2400" dirty="0" smtClean="0">
                <a:solidFill>
                  <a:schemeClr val="tx2">
                    <a:lumMod val="75000"/>
                  </a:schemeClr>
                </a:solidFill>
                <a:latin typeface="Aharoni" pitchFamily="2" charset="-79"/>
                <a:cs typeface="Aharoni" pitchFamily="2" charset="-79"/>
              </a:rPr>
              <a:t>.</a:t>
            </a:r>
          </a:p>
          <a:p>
            <a:pPr marL="541782" indent="-514350">
              <a:buFontTx/>
              <a:buChar char="-"/>
            </a:pPr>
            <a:r>
              <a:rPr lang="he-IL" sz="2400" dirty="0" smtClean="0">
                <a:solidFill>
                  <a:schemeClr val="accent1">
                    <a:lumMod val="75000"/>
                  </a:schemeClr>
                </a:solidFill>
                <a:latin typeface="Aharoni" pitchFamily="2" charset="-79"/>
                <a:cs typeface="Aharoni" pitchFamily="2" charset="-79"/>
              </a:rPr>
              <a:t>מה בודקים?</a:t>
            </a:r>
          </a:p>
        </p:txBody>
      </p:sp>
      <p:pic>
        <p:nvPicPr>
          <p:cNvPr id="16386" name="Picture 2" descr="http://www.netwellness.org/healthtopics/blood/images/BloodType_Photo2.png">
            <a:hlinkClick r:id="rId4"/>
          </p:cNvPr>
          <p:cNvPicPr>
            <a:picLocks noChangeAspect="1" noChangeArrowheads="1"/>
          </p:cNvPicPr>
          <p:nvPr/>
        </p:nvPicPr>
        <p:blipFill>
          <a:blip r:embed="rId5" cstate="print"/>
          <a:srcRect/>
          <a:stretch>
            <a:fillRect/>
          </a:stretch>
        </p:blipFill>
        <p:spPr bwMode="auto">
          <a:xfrm>
            <a:off x="2065689" y="3249091"/>
            <a:ext cx="5400600" cy="2897363"/>
          </a:xfrm>
          <a:prstGeom prst="rect">
            <a:avLst/>
          </a:prstGeom>
          <a:noFill/>
        </p:spPr>
      </p:pic>
      <p:sp>
        <p:nvSpPr>
          <p:cNvPr id="5" name="TextBox 4"/>
          <p:cNvSpPr txBox="1"/>
          <p:nvPr/>
        </p:nvSpPr>
        <p:spPr>
          <a:xfrm>
            <a:off x="1147841" y="1700808"/>
            <a:ext cx="7236296" cy="1569660"/>
          </a:xfrm>
          <a:prstGeom prst="rect">
            <a:avLst/>
          </a:prstGeom>
          <a:noFill/>
        </p:spPr>
        <p:txBody>
          <a:bodyPr wrap="square" rtlCol="1">
            <a:spAutoFit/>
          </a:bodyPr>
          <a:lstStyle/>
          <a:p>
            <a:pPr lvl="0"/>
            <a:r>
              <a:rPr lang="he-IL" sz="2400" dirty="0">
                <a:solidFill>
                  <a:schemeClr val="bg2">
                    <a:lumMod val="25000"/>
                  </a:schemeClr>
                </a:solidFill>
                <a:latin typeface="Aharoni" pitchFamily="2" charset="-79"/>
                <a:cs typeface="Aharoni" pitchFamily="2" charset="-79"/>
              </a:rPr>
              <a:t>החיסון ניתן לנשים בעלות </a:t>
            </a:r>
            <a:r>
              <a:rPr lang="en-US" sz="2400" dirty="0">
                <a:solidFill>
                  <a:schemeClr val="bg2">
                    <a:lumMod val="25000"/>
                  </a:schemeClr>
                </a:solidFill>
                <a:latin typeface="Aharoni" pitchFamily="2" charset="-79"/>
                <a:cs typeface="Aharoni" pitchFamily="2" charset="-79"/>
              </a:rPr>
              <a:t>RH</a:t>
            </a:r>
            <a:r>
              <a:rPr lang="he-IL" sz="2400" dirty="0">
                <a:solidFill>
                  <a:schemeClr val="bg2">
                    <a:lumMod val="25000"/>
                  </a:schemeClr>
                </a:solidFill>
                <a:latin typeface="Aharoni" pitchFamily="2" charset="-79"/>
                <a:cs typeface="Aharoni" pitchFamily="2" charset="-79"/>
              </a:rPr>
              <a:t> שלילי, על מנת למנוע ייצור נוגדנים כנגד דם העובר, ולגרום לו לאנמיה. </a:t>
            </a:r>
          </a:p>
          <a:p>
            <a:pPr lvl="0"/>
            <a:r>
              <a:rPr lang="he-IL" sz="2400" dirty="0">
                <a:solidFill>
                  <a:schemeClr val="bg2">
                    <a:lumMod val="25000"/>
                  </a:schemeClr>
                </a:solidFill>
                <a:latin typeface="Aharoni" pitchFamily="2" charset="-79"/>
                <a:cs typeface="Aharoni" pitchFamily="2" charset="-79"/>
              </a:rPr>
              <a:t>החיסון נערך לאחר סקר נוגדנים (בדיקת דם </a:t>
            </a:r>
            <a:r>
              <a:rPr lang="en-US" sz="2400" dirty="0">
                <a:solidFill>
                  <a:schemeClr val="bg2">
                    <a:lumMod val="25000"/>
                  </a:schemeClr>
                </a:solidFill>
                <a:latin typeface="Aharoni" pitchFamily="2" charset="-79"/>
                <a:cs typeface="Aharoni" pitchFamily="2" charset="-79"/>
              </a:rPr>
              <a:t>coombs</a:t>
            </a:r>
            <a:r>
              <a:rPr lang="he-IL" sz="2400" dirty="0">
                <a:solidFill>
                  <a:schemeClr val="bg2">
                    <a:lumMod val="25000"/>
                  </a:schemeClr>
                </a:solidFill>
                <a:latin typeface="Aharoni" pitchFamily="2" charset="-79"/>
                <a:cs typeface="Aharoni" pitchFamily="2" charset="-79"/>
              </a:rPr>
              <a:t>) שנמצאה שלילית.</a:t>
            </a:r>
          </a:p>
        </p:txBody>
      </p:sp>
    </p:spTree>
    <p:controls>
      <p:control spid="16410" name="CheckBox1" r:id="rId2" imgW="1798200" imgH="579240"/>
    </p:controls>
  </p:cSld>
  <p:clrMapOvr>
    <a:masterClrMapping/>
  </p:clrMapOvr>
  <p:transition spd="med" advClick="0" advTm="25459"/>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1815882"/>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זריקת אנטי </a:t>
            </a:r>
            <a:r>
              <a:rPr lang="en-US" sz="3600" dirty="0" smtClean="0">
                <a:solidFill>
                  <a:schemeClr val="accent3">
                    <a:lumMod val="50000"/>
                  </a:schemeClr>
                </a:solidFill>
                <a:effectLst/>
                <a:latin typeface="Aharoni" pitchFamily="2" charset="-79"/>
                <a:cs typeface="Aharoni" pitchFamily="2" charset="-79"/>
              </a:rPr>
              <a:t>D</a:t>
            </a:r>
            <a:r>
              <a:rPr lang="he-IL" sz="3600" dirty="0" smtClean="0">
                <a:solidFill>
                  <a:schemeClr val="accent3">
                    <a:lumMod val="50000"/>
                  </a:schemeClr>
                </a:solidFill>
                <a:effectLst/>
                <a:latin typeface="Aharoni" pitchFamily="2" charset="-79"/>
                <a:cs typeface="Aharoni" pitchFamily="2" charset="-79"/>
              </a:rPr>
              <a:t> (</a:t>
            </a:r>
            <a:r>
              <a:rPr lang="en-US" sz="3600" dirty="0" smtClean="0">
                <a:solidFill>
                  <a:schemeClr val="accent3">
                    <a:lumMod val="50000"/>
                  </a:schemeClr>
                </a:solidFill>
                <a:effectLst/>
                <a:latin typeface="Aharoni" pitchFamily="2" charset="-79"/>
                <a:cs typeface="Aharoni" pitchFamily="2" charset="-79"/>
              </a:rPr>
              <a:t>Anti-D</a:t>
            </a:r>
            <a:r>
              <a:rPr lang="he-IL" sz="3600" dirty="0" smtClean="0">
                <a:solidFill>
                  <a:schemeClr val="accent3">
                    <a:lumMod val="50000"/>
                  </a:schemeClr>
                </a:solidFill>
                <a:effectLst/>
                <a:latin typeface="Aharoni" pitchFamily="2" charset="-79"/>
                <a:cs typeface="Aharoni" pitchFamily="2" charset="-79"/>
              </a:rPr>
              <a:t>) נותנים:</a:t>
            </a:r>
          </a:p>
          <a:p>
            <a:endParaRPr lang="he-IL" dirty="0" smtClean="0">
              <a:solidFill>
                <a:schemeClr val="accent3">
                  <a:lumMod val="50000"/>
                </a:schemeClr>
              </a:solidFill>
              <a:latin typeface="Aharoni" pitchFamily="2" charset="-79"/>
              <a:cs typeface="Aharoni" pitchFamily="2" charset="-79"/>
            </a:endParaRPr>
          </a:p>
        </p:txBody>
      </p:sp>
      <p:sp>
        <p:nvSpPr>
          <p:cNvPr id="6" name="TextBox 5"/>
          <p:cNvSpPr txBox="1"/>
          <p:nvPr/>
        </p:nvSpPr>
        <p:spPr>
          <a:xfrm>
            <a:off x="467544" y="2204864"/>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לכל אישה בהיריון בשבוע 28</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852936"/>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לנשים בהיריון בשבוע 28 עם סוג דם </a:t>
            </a:r>
            <a:r>
              <a:rPr lang="en-US" sz="3200" dirty="0" err="1" smtClean="0">
                <a:solidFill>
                  <a:schemeClr val="tx1">
                    <a:lumMod val="75000"/>
                    <a:lumOff val="25000"/>
                  </a:schemeClr>
                </a:solidFill>
                <a:latin typeface="Aharoni" pitchFamily="2" charset="-79"/>
                <a:cs typeface="Aharoni" pitchFamily="2" charset="-79"/>
              </a:rPr>
              <a:t>Rh</a:t>
            </a:r>
            <a:r>
              <a:rPr lang="en-US" sz="3200" dirty="0" smtClean="0">
                <a:solidFill>
                  <a:schemeClr val="tx1">
                    <a:lumMod val="75000"/>
                    <a:lumOff val="25000"/>
                  </a:schemeClr>
                </a:solidFill>
                <a:latin typeface="Aharoni" pitchFamily="2" charset="-79"/>
                <a:cs typeface="Aharoni" pitchFamily="2" charset="-79"/>
              </a:rPr>
              <a:t>-</a:t>
            </a:r>
            <a:r>
              <a:rPr lang="he-IL" sz="3200" dirty="0" smtClean="0">
                <a:solidFill>
                  <a:schemeClr val="tx1">
                    <a:lumMod val="75000"/>
                    <a:lumOff val="25000"/>
                  </a:schemeClr>
                </a:solidFill>
                <a:latin typeface="Aharoni" pitchFamily="2" charset="-79"/>
                <a:cs typeface="Aharoni" pitchFamily="2" charset="-79"/>
              </a:rPr>
              <a:t> בכל מקרה.</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0" y="3501008"/>
            <a:ext cx="8460432" cy="1569660"/>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לנשים בהיריון בשבוע 28 עם סוג דם </a:t>
            </a:r>
            <a:r>
              <a:rPr lang="en-US" sz="3200" dirty="0" err="1" smtClean="0">
                <a:solidFill>
                  <a:schemeClr val="tx1">
                    <a:lumMod val="75000"/>
                    <a:lumOff val="25000"/>
                  </a:schemeClr>
                </a:solidFill>
                <a:latin typeface="Aharoni" pitchFamily="2" charset="-79"/>
                <a:cs typeface="Aharoni" pitchFamily="2" charset="-79"/>
              </a:rPr>
              <a:t>Rh</a:t>
            </a:r>
            <a:r>
              <a:rPr lang="en-US" sz="3200" dirty="0" smtClean="0">
                <a:solidFill>
                  <a:schemeClr val="tx1">
                    <a:lumMod val="75000"/>
                    <a:lumOff val="25000"/>
                  </a:schemeClr>
                </a:solidFill>
                <a:latin typeface="Aharoni" pitchFamily="2" charset="-79"/>
                <a:cs typeface="Aharoni" pitchFamily="2" charset="-79"/>
              </a:rPr>
              <a:t>-</a:t>
            </a:r>
            <a:r>
              <a:rPr lang="he-IL" sz="3200" dirty="0" smtClean="0">
                <a:solidFill>
                  <a:schemeClr val="tx1">
                    <a:lumMod val="75000"/>
                    <a:lumOff val="25000"/>
                  </a:schemeClr>
                </a:solidFill>
                <a:latin typeface="Aharoni" pitchFamily="2" charset="-79"/>
                <a:cs typeface="Aharoni" pitchFamily="2" charset="-79"/>
              </a:rPr>
              <a:t>, לאחר שבשבוע 24-26 בוצעה בדיקת דם עם </a:t>
            </a:r>
            <a:r>
              <a:rPr lang="he-IL" sz="3200" dirty="0" err="1" smtClean="0">
                <a:solidFill>
                  <a:schemeClr val="tx1">
                    <a:lumMod val="75000"/>
                    <a:lumOff val="25000"/>
                  </a:schemeClr>
                </a:solidFill>
                <a:latin typeface="Aharoni" pitchFamily="2" charset="-79"/>
                <a:cs typeface="Aharoni" pitchFamily="2" charset="-79"/>
              </a:rPr>
              <a:t>קומבס</a:t>
            </a:r>
            <a:r>
              <a:rPr lang="he-IL" sz="3200" dirty="0" smtClean="0">
                <a:solidFill>
                  <a:schemeClr val="tx1">
                    <a:lumMod val="75000"/>
                    <a:lumOff val="25000"/>
                  </a:schemeClr>
                </a:solidFill>
                <a:latin typeface="Aharoni" pitchFamily="2" charset="-79"/>
                <a:cs typeface="Aharoni" pitchFamily="2" charset="-79"/>
              </a:rPr>
              <a:t> </a:t>
            </a:r>
            <a:r>
              <a:rPr lang="en-US" sz="3200" dirty="0" smtClean="0">
                <a:solidFill>
                  <a:schemeClr val="tx1">
                    <a:lumMod val="75000"/>
                    <a:lumOff val="25000"/>
                  </a:schemeClr>
                </a:solidFill>
                <a:latin typeface="Aharoni" pitchFamily="2" charset="-79"/>
                <a:cs typeface="Aharoni" pitchFamily="2" charset="-79"/>
              </a:rPr>
              <a:t>(</a:t>
            </a:r>
            <a:r>
              <a:rPr lang="en-US" sz="3200" dirty="0" err="1" smtClean="0">
                <a:solidFill>
                  <a:schemeClr val="tx1">
                    <a:lumMod val="75000"/>
                    <a:lumOff val="25000"/>
                  </a:schemeClr>
                </a:solidFill>
                <a:latin typeface="Aharoni" pitchFamily="2" charset="-79"/>
                <a:cs typeface="Aharoni" pitchFamily="2" charset="-79"/>
              </a:rPr>
              <a:t>coombs</a:t>
            </a:r>
            <a:r>
              <a:rPr lang="en-US" sz="3200" dirty="0" smtClean="0">
                <a:solidFill>
                  <a:schemeClr val="tx1">
                    <a:lumMod val="75000"/>
                    <a:lumOff val="25000"/>
                  </a:schemeClr>
                </a:solidFill>
                <a:latin typeface="Aharoni" pitchFamily="2" charset="-79"/>
                <a:cs typeface="Aharoni" pitchFamily="2" charset="-79"/>
              </a:rPr>
              <a:t>)</a:t>
            </a:r>
            <a:r>
              <a:rPr lang="he-IL" sz="3200" dirty="0" smtClean="0">
                <a:solidFill>
                  <a:schemeClr val="tx1">
                    <a:lumMod val="75000"/>
                    <a:lumOff val="25000"/>
                  </a:schemeClr>
                </a:solidFill>
                <a:latin typeface="Aharoni" pitchFamily="2" charset="-79"/>
                <a:cs typeface="Aharoni" pitchFamily="2" charset="-79"/>
              </a:rPr>
              <a:t> שלילי.</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5085184"/>
            <a:ext cx="7920880"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לכל אישה עם סוג דם </a:t>
            </a:r>
            <a:r>
              <a:rPr lang="en-US" sz="3200" dirty="0" err="1" smtClean="0">
                <a:solidFill>
                  <a:schemeClr val="tx1">
                    <a:lumMod val="75000"/>
                    <a:lumOff val="25000"/>
                  </a:schemeClr>
                </a:solidFill>
                <a:latin typeface="Aharoni" pitchFamily="2" charset="-79"/>
                <a:cs typeface="Aharoni" pitchFamily="2" charset="-79"/>
              </a:rPr>
              <a:t>Rh</a:t>
            </a:r>
            <a:r>
              <a:rPr lang="en-US" sz="3200" dirty="0" smtClean="0">
                <a:solidFill>
                  <a:schemeClr val="tx1">
                    <a:lumMod val="75000"/>
                    <a:lumOff val="25000"/>
                  </a:schemeClr>
                </a:solidFill>
                <a:latin typeface="Aharoni" pitchFamily="2" charset="-79"/>
                <a:cs typeface="Aharoni" pitchFamily="2" charset="-79"/>
              </a:rPr>
              <a:t>-</a:t>
            </a:r>
            <a:r>
              <a:rPr lang="he-IL" sz="3200" dirty="0" smtClean="0">
                <a:solidFill>
                  <a:schemeClr val="tx1">
                    <a:lumMod val="75000"/>
                    <a:lumOff val="25000"/>
                  </a:schemeClr>
                </a:solidFill>
                <a:latin typeface="Aharoni" pitchFamily="2" charset="-79"/>
                <a:cs typeface="Aharoni" pitchFamily="2" charset="-79"/>
              </a:rPr>
              <a:t> שבשבועות 28-32 סוג דם הבעל חיובי </a:t>
            </a:r>
            <a:r>
              <a:rPr lang="en-US" sz="3200" dirty="0" err="1" smtClean="0">
                <a:solidFill>
                  <a:schemeClr val="tx1">
                    <a:lumMod val="75000"/>
                    <a:lumOff val="25000"/>
                  </a:schemeClr>
                </a:solidFill>
                <a:latin typeface="Aharoni" pitchFamily="2" charset="-79"/>
                <a:cs typeface="Aharoni" pitchFamily="2" charset="-79"/>
              </a:rPr>
              <a:t>Rh</a:t>
            </a:r>
            <a:r>
              <a:rPr lang="en-US" sz="3200" dirty="0" smtClean="0">
                <a:solidFill>
                  <a:schemeClr val="tx1">
                    <a:lumMod val="75000"/>
                    <a:lumOff val="25000"/>
                  </a:schemeClr>
                </a:solidFill>
                <a:latin typeface="Aharoni" pitchFamily="2" charset="-79"/>
                <a:cs typeface="Aharoni" pitchFamily="2" charset="-79"/>
              </a:rPr>
              <a:t>+</a:t>
            </a:r>
            <a:r>
              <a:rPr lang="he-IL" sz="3200" dirty="0" smtClean="0">
                <a:solidFill>
                  <a:schemeClr val="tx1">
                    <a:lumMod val="75000"/>
                    <a:lumOff val="25000"/>
                  </a:schemeClr>
                </a:solidFill>
                <a:latin typeface="Aharoni" pitchFamily="2" charset="-79"/>
                <a:cs typeface="Aharoni" pitchFamily="2" charset="-79"/>
              </a:rPr>
              <a:t>.</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20124"/>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923877"/>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זריקת אנטי </a:t>
            </a:r>
            <a:r>
              <a:rPr lang="en-US" sz="3600" dirty="0" smtClean="0">
                <a:solidFill>
                  <a:schemeClr val="accent3">
                    <a:lumMod val="50000"/>
                  </a:schemeClr>
                </a:solidFill>
                <a:effectLst/>
                <a:latin typeface="Aharoni" pitchFamily="2" charset="-79"/>
                <a:cs typeface="Aharoni" pitchFamily="2" charset="-79"/>
              </a:rPr>
              <a:t>D</a:t>
            </a:r>
            <a:r>
              <a:rPr lang="he-IL" sz="3600" dirty="0" smtClean="0">
                <a:solidFill>
                  <a:schemeClr val="accent3">
                    <a:lumMod val="50000"/>
                  </a:schemeClr>
                </a:solidFill>
                <a:effectLst/>
                <a:latin typeface="Aharoni" pitchFamily="2" charset="-79"/>
                <a:cs typeface="Aharoni" pitchFamily="2" charset="-79"/>
              </a:rPr>
              <a:t> (</a:t>
            </a:r>
            <a:r>
              <a:rPr lang="en-US" sz="3600" dirty="0" smtClean="0">
                <a:solidFill>
                  <a:schemeClr val="accent3">
                    <a:lumMod val="50000"/>
                  </a:schemeClr>
                </a:solidFill>
                <a:effectLst/>
                <a:latin typeface="Aharoni" pitchFamily="2" charset="-79"/>
                <a:cs typeface="Aharoni" pitchFamily="2" charset="-79"/>
              </a:rPr>
              <a:t>Anti-D</a:t>
            </a:r>
            <a:r>
              <a:rPr lang="he-IL" sz="3600" dirty="0" smtClean="0">
                <a:solidFill>
                  <a:schemeClr val="accent3">
                    <a:lumMod val="50000"/>
                  </a:schemeClr>
                </a:solidFill>
                <a:effectLst/>
                <a:latin typeface="Aharoni" pitchFamily="2" charset="-79"/>
                <a:cs typeface="Aharoni" pitchFamily="2" charset="-79"/>
              </a:rPr>
              <a:t>) נותנים לנשים בהיריון בשבוע 28 בעלות סוג דם </a:t>
            </a:r>
            <a:r>
              <a:rPr lang="en-US" sz="3600" dirty="0" err="1" smtClean="0">
                <a:solidFill>
                  <a:schemeClr val="accent3">
                    <a:lumMod val="50000"/>
                  </a:schemeClr>
                </a:solidFill>
                <a:effectLst/>
                <a:latin typeface="Aharoni" pitchFamily="2" charset="-79"/>
                <a:cs typeface="Aharoni" pitchFamily="2" charset="-79"/>
              </a:rPr>
              <a:t>Rh</a:t>
            </a:r>
            <a:r>
              <a:rPr lang="en-US" sz="3600" dirty="0" smtClean="0">
                <a:solidFill>
                  <a:schemeClr val="accent3">
                    <a:lumMod val="50000"/>
                  </a:schemeClr>
                </a:solidFill>
                <a:effectLst/>
                <a:latin typeface="Aharoni" pitchFamily="2" charset="-79"/>
                <a:cs typeface="Aharoni" pitchFamily="2" charset="-79"/>
              </a:rPr>
              <a:t>-</a:t>
            </a:r>
            <a:r>
              <a:rPr lang="he-IL" sz="3600" dirty="0" smtClean="0">
                <a:solidFill>
                  <a:schemeClr val="accent3">
                    <a:lumMod val="50000"/>
                  </a:schemeClr>
                </a:solidFill>
                <a:effectLst/>
                <a:latin typeface="Aharoni" pitchFamily="2" charset="-79"/>
                <a:cs typeface="Aharoni" pitchFamily="2" charset="-79"/>
              </a:rPr>
              <a:t> (שלילי), לאחר שבשבוע 24-26 בוצעה בדיקת דם </a:t>
            </a:r>
            <a:r>
              <a:rPr lang="he-IL" sz="3600" dirty="0" err="1" smtClean="0">
                <a:solidFill>
                  <a:schemeClr val="accent3">
                    <a:lumMod val="50000"/>
                  </a:schemeClr>
                </a:solidFill>
                <a:effectLst/>
                <a:latin typeface="Aharoni" pitchFamily="2" charset="-79"/>
                <a:cs typeface="Aharoni" pitchFamily="2" charset="-79"/>
              </a:rPr>
              <a:t>קומבס</a:t>
            </a:r>
            <a:r>
              <a:rPr lang="he-IL" sz="3600" dirty="0" smtClean="0">
                <a:solidFill>
                  <a:schemeClr val="accent3">
                    <a:lumMod val="50000"/>
                  </a:schemeClr>
                </a:solidFill>
                <a:effectLst/>
                <a:latin typeface="Aharoni" pitchFamily="2" charset="-79"/>
                <a:cs typeface="Aharoni" pitchFamily="2" charset="-79"/>
              </a:rPr>
              <a:t> (</a:t>
            </a:r>
            <a:r>
              <a:rPr lang="en-US" sz="3600" dirty="0" err="1" smtClean="0">
                <a:solidFill>
                  <a:schemeClr val="accent3">
                    <a:lumMod val="50000"/>
                  </a:schemeClr>
                </a:solidFill>
                <a:effectLst/>
                <a:latin typeface="Aharoni" pitchFamily="2" charset="-79"/>
                <a:cs typeface="Aharoni" pitchFamily="2" charset="-79"/>
              </a:rPr>
              <a:t>coombs</a:t>
            </a:r>
            <a:r>
              <a:rPr lang="he-IL" sz="3600" dirty="0" smtClean="0">
                <a:solidFill>
                  <a:schemeClr val="accent3">
                    <a:lumMod val="50000"/>
                  </a:schemeClr>
                </a:solidFill>
                <a:effectLst/>
                <a:latin typeface="Aharoni" pitchFamily="2" charset="-79"/>
                <a:cs typeface="Aharoni" pitchFamily="2" charset="-79"/>
              </a:rPr>
              <a:t>) שלילית.</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16427"/>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0"/>
            <a:ext cx="7776864" cy="1261884"/>
          </a:xfrm>
          <a:prstGeom prst="rect">
            <a:avLst/>
          </a:prstGeom>
        </p:spPr>
        <p:txBody>
          <a:bodyPr wrap="square">
            <a:sp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32 – הערכת משקל העובר</a:t>
            </a:r>
            <a:endParaRPr lang="he-IL" sz="2800" dirty="0" smtClean="0">
              <a:solidFill>
                <a:schemeClr val="tx2">
                  <a:lumMod val="75000"/>
                </a:schemeClr>
              </a:solidFill>
              <a:latin typeface="Aharoni" pitchFamily="2" charset="-79"/>
              <a:cs typeface="Aharoni" pitchFamily="2" charset="-79"/>
            </a:endParaRPr>
          </a:p>
          <a:p>
            <a:pPr marL="541782" indent="-514350">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מומלץ לכל הנשים.</a:t>
            </a:r>
          </a:p>
          <a:p>
            <a:pPr marL="541782" indent="-514350">
              <a:buFontTx/>
              <a:buChar char="-"/>
            </a:pPr>
            <a:r>
              <a:rPr lang="he-IL" sz="2400" dirty="0" smtClean="0">
                <a:solidFill>
                  <a:schemeClr val="accent1">
                    <a:lumMod val="75000"/>
                  </a:schemeClr>
                </a:solidFill>
                <a:latin typeface="Aharoni" pitchFamily="2" charset="-79"/>
                <a:cs typeface="Aharoni" pitchFamily="2" charset="-79"/>
              </a:rPr>
              <a:t>מה בודקים?</a:t>
            </a:r>
          </a:p>
        </p:txBody>
      </p:sp>
      <p:sp>
        <p:nvSpPr>
          <p:cNvPr id="7" name="TextBox 6"/>
          <p:cNvSpPr txBox="1"/>
          <p:nvPr/>
        </p:nvSpPr>
        <p:spPr>
          <a:xfrm>
            <a:off x="1115616" y="1268760"/>
            <a:ext cx="7236296" cy="4893647"/>
          </a:xfrm>
          <a:prstGeom prst="rect">
            <a:avLst/>
          </a:prstGeom>
          <a:noFill/>
        </p:spPr>
        <p:txBody>
          <a:bodyPr wrap="square" rtlCol="1">
            <a:spAutoFit/>
          </a:bodyPr>
          <a:lstStyle/>
          <a:p>
            <a:r>
              <a:rPr lang="he-IL" sz="2400" dirty="0" smtClean="0">
                <a:solidFill>
                  <a:schemeClr val="bg2">
                    <a:lumMod val="25000"/>
                  </a:schemeClr>
                </a:solidFill>
                <a:latin typeface="Aharoni" pitchFamily="2" charset="-79"/>
                <a:cs typeface="Aharoni" pitchFamily="2" charset="-79"/>
              </a:rPr>
              <a:t>בשבוע 32 ייבדק משקל העובר, שמהווה מדד לקצב התפתחותו.</a:t>
            </a:r>
          </a:p>
          <a:p>
            <a:endParaRPr lang="he-IL" sz="2400" dirty="0" smtClean="0">
              <a:solidFill>
                <a:schemeClr val="bg2">
                  <a:lumMod val="25000"/>
                </a:schemeClr>
              </a:solidFill>
              <a:latin typeface="Aharoni" pitchFamily="2" charset="-79"/>
              <a:cs typeface="Aharoni" pitchFamily="2" charset="-79"/>
            </a:endParaRPr>
          </a:p>
          <a:p>
            <a:r>
              <a:rPr lang="he-IL" sz="2400" dirty="0" smtClean="0">
                <a:solidFill>
                  <a:schemeClr val="bg2">
                    <a:lumMod val="25000"/>
                  </a:schemeClr>
                </a:solidFill>
                <a:latin typeface="Aharoni" pitchFamily="2" charset="-79"/>
                <a:cs typeface="Aharoni" pitchFamily="2" charset="-79"/>
              </a:rPr>
              <a:t>נוסף על כך, יש </a:t>
            </a:r>
            <a:r>
              <a:rPr lang="he-IL" sz="2400" dirty="0">
                <a:solidFill>
                  <a:schemeClr val="bg2">
                    <a:lumMod val="25000"/>
                  </a:schemeClr>
                </a:solidFill>
                <a:latin typeface="Aharoni" pitchFamily="2" charset="-79"/>
                <a:cs typeface="Aharoni" pitchFamily="2" charset="-79"/>
              </a:rPr>
              <a:t>להתחיל לפנות למרפאת אחיות </a:t>
            </a:r>
            <a:r>
              <a:rPr lang="he-IL" sz="2400" dirty="0" smtClean="0">
                <a:solidFill>
                  <a:schemeClr val="bg2">
                    <a:lumMod val="25000"/>
                  </a:schemeClr>
                </a:solidFill>
                <a:latin typeface="Aharoni" pitchFamily="2" charset="-79"/>
                <a:cs typeface="Aharoni" pitchFamily="2" charset="-79"/>
              </a:rPr>
              <a:t>אחת לשבועיים, לשם:</a:t>
            </a:r>
          </a:p>
          <a:p>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בדיקת לחץ דם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מדידת חלבון בשתן</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מדידת משקל</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קבלת הדרכה מהאחות</a:t>
            </a:r>
          </a:p>
          <a:p>
            <a:endParaRPr lang="he-IL" sz="2400" dirty="0">
              <a:solidFill>
                <a:schemeClr val="bg2">
                  <a:lumMod val="25000"/>
                </a:schemeClr>
              </a:solidFill>
              <a:latin typeface="Aharoni" pitchFamily="2" charset="-79"/>
              <a:cs typeface="Aharoni" pitchFamily="2" charset="-79"/>
            </a:endParaRPr>
          </a:p>
        </p:txBody>
      </p:sp>
    </p:spTree>
  </p:cSld>
  <p:clrMapOvr>
    <a:masterClrMapping/>
  </p:clrMapOvr>
  <p:transition spd="med" advClick="0" advTm="19469"/>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0"/>
            <a:ext cx="7776864" cy="1261884"/>
          </a:xfrm>
          <a:prstGeom prst="rect">
            <a:avLst/>
          </a:prstGeom>
        </p:spPr>
        <p:txBody>
          <a:bodyPr wrap="square">
            <a:sp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36 – מעקב אחות</a:t>
            </a:r>
            <a:endParaRPr lang="he-IL" sz="2800" dirty="0" smtClean="0">
              <a:solidFill>
                <a:schemeClr val="tx2">
                  <a:lumMod val="75000"/>
                </a:schemeClr>
              </a:solidFill>
              <a:latin typeface="Aharoni" pitchFamily="2" charset="-79"/>
              <a:cs typeface="Aharoni" pitchFamily="2" charset="-79"/>
            </a:endParaRPr>
          </a:p>
          <a:p>
            <a:pPr marL="541782" indent="-514350">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מומלץ לכל הנשים.</a:t>
            </a:r>
          </a:p>
          <a:p>
            <a:pPr marL="541782" indent="-514350">
              <a:buFontTx/>
              <a:buChar char="-"/>
            </a:pPr>
            <a:r>
              <a:rPr lang="he-IL" sz="2400" dirty="0" smtClean="0">
                <a:solidFill>
                  <a:schemeClr val="accent1">
                    <a:lumMod val="75000"/>
                  </a:schemeClr>
                </a:solidFill>
                <a:latin typeface="Aharoni" pitchFamily="2" charset="-79"/>
                <a:cs typeface="Aharoni" pitchFamily="2" charset="-79"/>
              </a:rPr>
              <a:t>מה בודקים?</a:t>
            </a:r>
          </a:p>
        </p:txBody>
      </p:sp>
      <p:sp>
        <p:nvSpPr>
          <p:cNvPr id="7" name="TextBox 6"/>
          <p:cNvSpPr txBox="1"/>
          <p:nvPr/>
        </p:nvSpPr>
        <p:spPr>
          <a:xfrm>
            <a:off x="1115616" y="1251130"/>
            <a:ext cx="7236296" cy="4154984"/>
          </a:xfrm>
          <a:prstGeom prst="rect">
            <a:avLst/>
          </a:prstGeom>
          <a:noFill/>
        </p:spPr>
        <p:txBody>
          <a:bodyPr wrap="square" rtlCol="1">
            <a:spAutoFit/>
          </a:bodyPr>
          <a:lstStyle/>
          <a:p>
            <a:r>
              <a:rPr lang="he-IL" sz="2400" dirty="0" smtClean="0">
                <a:solidFill>
                  <a:schemeClr val="bg2">
                    <a:lumMod val="25000"/>
                  </a:schemeClr>
                </a:solidFill>
                <a:latin typeface="Aharoni" pitchFamily="2" charset="-79"/>
                <a:cs typeface="Aharoni" pitchFamily="2" charset="-79"/>
              </a:rPr>
              <a:t>יש לפנות למעקב אחות אחת לשבוע,</a:t>
            </a:r>
            <a:r>
              <a:rPr lang="he-IL" sz="2400" dirty="0">
                <a:solidFill>
                  <a:schemeClr val="bg2">
                    <a:lumMod val="25000"/>
                  </a:schemeClr>
                </a:solidFill>
                <a:latin typeface="Aharoni" pitchFamily="2" charset="-79"/>
                <a:cs typeface="Aharoni" pitchFamily="2" charset="-79"/>
              </a:rPr>
              <a:t> </a:t>
            </a:r>
            <a:r>
              <a:rPr lang="he-IL" sz="2400" dirty="0" smtClean="0">
                <a:solidFill>
                  <a:schemeClr val="bg2">
                    <a:lumMod val="25000"/>
                  </a:schemeClr>
                </a:solidFill>
                <a:latin typeface="Aharoni" pitchFamily="2" charset="-79"/>
                <a:cs typeface="Aharoni" pitchFamily="2" charset="-79"/>
              </a:rPr>
              <a:t>לשם:</a:t>
            </a:r>
          </a:p>
          <a:p>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בדיקת לחץ דם</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מדידת חלבון בשתן</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מדידת משקל</a:t>
            </a:r>
          </a:p>
          <a:p>
            <a:pPr>
              <a:buFont typeface="Arial" pitchFamily="34" charset="0"/>
              <a:buChar char="•"/>
            </a:pPr>
            <a:endParaRPr lang="he-IL" sz="2400" dirty="0" smtClean="0">
              <a:solidFill>
                <a:schemeClr val="bg2">
                  <a:lumMod val="25000"/>
                </a:schemeClr>
              </a:solidFill>
              <a:latin typeface="Aharoni" pitchFamily="2" charset="-79"/>
              <a:cs typeface="Aharoni" pitchFamily="2" charset="-79"/>
            </a:endParaRPr>
          </a:p>
          <a:p>
            <a:pPr>
              <a:buFont typeface="Arial" pitchFamily="34" charset="0"/>
              <a:buChar char="•"/>
            </a:pPr>
            <a:r>
              <a:rPr lang="he-IL" sz="2400" dirty="0" smtClean="0">
                <a:solidFill>
                  <a:schemeClr val="bg2">
                    <a:lumMod val="25000"/>
                  </a:schemeClr>
                </a:solidFill>
                <a:latin typeface="Aharoni" pitchFamily="2" charset="-79"/>
                <a:cs typeface="Aharoni" pitchFamily="2" charset="-79"/>
              </a:rPr>
              <a:t> קבלת הדרכה מהאחות</a:t>
            </a:r>
          </a:p>
          <a:p>
            <a:endParaRPr lang="he-IL" sz="2400" dirty="0" smtClean="0">
              <a:solidFill>
                <a:schemeClr val="bg2">
                  <a:lumMod val="25000"/>
                </a:schemeClr>
              </a:solidFill>
              <a:latin typeface="Aharoni" pitchFamily="2" charset="-79"/>
              <a:cs typeface="Aharoni" pitchFamily="2" charset="-79"/>
            </a:endParaRPr>
          </a:p>
          <a:p>
            <a:endParaRPr lang="he-IL" sz="2400" dirty="0" smtClean="0">
              <a:solidFill>
                <a:schemeClr val="bg2">
                  <a:lumMod val="25000"/>
                </a:schemeClr>
              </a:solidFill>
              <a:latin typeface="Aharoni" pitchFamily="2" charset="-79"/>
              <a:cs typeface="Aharoni" pitchFamily="2" charset="-79"/>
            </a:endParaRPr>
          </a:p>
        </p:txBody>
      </p:sp>
      <p:pic>
        <p:nvPicPr>
          <p:cNvPr id="68610" name="Picture 2" descr="http://www.leyda.co.il/uploads/files/iStock_000011853145XSmall.jpg">
            <a:hlinkClick r:id="rId2"/>
          </p:cNvPr>
          <p:cNvPicPr>
            <a:picLocks noChangeAspect="1" noChangeArrowheads="1"/>
          </p:cNvPicPr>
          <p:nvPr/>
        </p:nvPicPr>
        <p:blipFill>
          <a:blip r:embed="rId3" cstate="print"/>
          <a:srcRect/>
          <a:stretch>
            <a:fillRect/>
          </a:stretch>
        </p:blipFill>
        <p:spPr bwMode="auto">
          <a:xfrm>
            <a:off x="1475656" y="2276872"/>
            <a:ext cx="3810000" cy="3145532"/>
          </a:xfrm>
          <a:prstGeom prst="rect">
            <a:avLst/>
          </a:prstGeom>
          <a:noFill/>
        </p:spPr>
      </p:pic>
    </p:spTree>
  </p:cSld>
  <p:clrMapOvr>
    <a:masterClrMapping/>
  </p:clrMapOvr>
  <p:transition spd="med" advClick="0" advTm="15241"/>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1115616" y="116632"/>
            <a:ext cx="7776864" cy="1631216"/>
          </a:xfrm>
          <a:prstGeom prst="rect">
            <a:avLst/>
          </a:prstGeom>
        </p:spPr>
        <p:txBody>
          <a:bodyPr wrap="square">
            <a:spAutoFit/>
          </a:bodyPr>
          <a:lstStyle/>
          <a:p>
            <a:pPr marL="541782" indent="-514350" algn="ctr"/>
            <a:r>
              <a:rPr lang="he-IL" sz="2800" u="sng" dirty="0" smtClean="0">
                <a:solidFill>
                  <a:schemeClr val="tx2">
                    <a:lumMod val="75000"/>
                  </a:schemeClr>
                </a:solidFill>
                <a:latin typeface="Aharoni" pitchFamily="2" charset="-79"/>
                <a:cs typeface="Aharoni" pitchFamily="2" charset="-79"/>
              </a:rPr>
              <a:t>שבוע 36 – הערכת משקל העובר בעל קול</a:t>
            </a:r>
            <a:endParaRPr lang="he-IL" sz="2800" dirty="0" smtClean="0">
              <a:solidFill>
                <a:schemeClr val="tx2">
                  <a:lumMod val="75000"/>
                </a:schemeClr>
              </a:solidFill>
              <a:latin typeface="Aharoni" pitchFamily="2" charset="-79"/>
              <a:cs typeface="Aharoni" pitchFamily="2" charset="-79"/>
            </a:endParaRPr>
          </a:p>
          <a:p>
            <a:pPr marL="541782" indent="-514350">
              <a:buFontTx/>
              <a:buChar char="-"/>
            </a:pPr>
            <a:r>
              <a:rPr lang="he-IL" sz="2400" dirty="0" smtClean="0">
                <a:solidFill>
                  <a:schemeClr val="accent1">
                    <a:lumMod val="75000"/>
                  </a:schemeClr>
                </a:solidFill>
                <a:latin typeface="Aharoni" pitchFamily="2" charset="-79"/>
                <a:cs typeface="Aharoni" pitchFamily="2" charset="-79"/>
              </a:rPr>
              <a:t>האם עלייך לעשות אותה? </a:t>
            </a:r>
            <a:r>
              <a:rPr lang="he-IL" sz="2400" dirty="0" smtClean="0">
                <a:solidFill>
                  <a:schemeClr val="bg2">
                    <a:lumMod val="25000"/>
                  </a:schemeClr>
                </a:solidFill>
                <a:latin typeface="Aharoni" pitchFamily="2" charset="-79"/>
                <a:cs typeface="Aharoni" pitchFamily="2" charset="-79"/>
              </a:rPr>
              <a:t>מומלץ לכל הנשים.</a:t>
            </a:r>
          </a:p>
          <a:p>
            <a:pPr marL="541782" indent="-514350">
              <a:buFontTx/>
              <a:buChar char="-"/>
            </a:pPr>
            <a:r>
              <a:rPr lang="he-IL" sz="2400" dirty="0" smtClean="0">
                <a:solidFill>
                  <a:schemeClr val="accent1">
                    <a:lumMod val="75000"/>
                  </a:schemeClr>
                </a:solidFill>
                <a:latin typeface="Aharoni" pitchFamily="2" charset="-79"/>
                <a:cs typeface="Aharoni" pitchFamily="2" charset="-79"/>
              </a:rPr>
              <a:t>מה בודקים?</a:t>
            </a:r>
          </a:p>
          <a:p>
            <a:r>
              <a:rPr lang="he-IL" sz="2400" dirty="0" smtClean="0">
                <a:solidFill>
                  <a:schemeClr val="tx2">
                    <a:lumMod val="75000"/>
                  </a:schemeClr>
                </a:solidFill>
                <a:latin typeface="Aharoni" pitchFamily="2" charset="-79"/>
                <a:cs typeface="Aharoni" pitchFamily="2" charset="-79"/>
              </a:rPr>
              <a:t>      הערכת משקל העובר בעל-קול, לשם מעקב אחר התפתחותו.</a:t>
            </a:r>
          </a:p>
        </p:txBody>
      </p:sp>
      <p:pic>
        <p:nvPicPr>
          <p:cNvPr id="6" name="תמונה 5" descr="babyb-36weeks5days.jpg"/>
          <p:cNvPicPr>
            <a:picLocks noChangeAspect="1"/>
          </p:cNvPicPr>
          <p:nvPr/>
        </p:nvPicPr>
        <p:blipFill>
          <a:blip r:embed="rId2" cstate="print"/>
          <a:stretch>
            <a:fillRect/>
          </a:stretch>
        </p:blipFill>
        <p:spPr>
          <a:xfrm>
            <a:off x="1589911" y="1988840"/>
            <a:ext cx="6828274" cy="4221088"/>
          </a:xfrm>
          <a:prstGeom prst="rect">
            <a:avLst/>
          </a:prstGeom>
        </p:spPr>
      </p:pic>
    </p:spTree>
    <p:extLst>
      <p:ext uri="{BB962C8B-B14F-4D97-AF65-F5344CB8AC3E}">
        <p14:creationId xmlns:p14="http://schemas.microsoft.com/office/powerpoint/2010/main" xmlns="" val="1294031901"/>
      </p:ext>
    </p:extLst>
  </p:cSld>
  <p:clrMapOvr>
    <a:masterClrMapping/>
  </p:clrMapOvr>
  <p:transition spd="med" advClick="0" advTm="15756"/>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188641"/>
            <a:ext cx="7776864" cy="3046988"/>
          </a:xfrm>
          <a:prstGeom prst="rect">
            <a:avLst/>
          </a:prstGeom>
        </p:spPr>
        <p:txBody>
          <a:bodyPr wrap="square">
            <a:spAutoFit/>
          </a:bodyPr>
          <a:lstStyle/>
          <a:p>
            <a:pPr marL="541782" indent="-514350" algn="ctr"/>
            <a:r>
              <a:rPr lang="he-IL" sz="3600" u="sng" dirty="0" smtClean="0">
                <a:solidFill>
                  <a:schemeClr val="tx2">
                    <a:lumMod val="75000"/>
                  </a:schemeClr>
                </a:solidFill>
                <a:latin typeface="Aharoni" pitchFamily="2" charset="-79"/>
                <a:cs typeface="Aharoni" pitchFamily="2" charset="-79"/>
              </a:rPr>
              <a:t>שבוע 40 – תאריך לידה משוער</a:t>
            </a:r>
          </a:p>
          <a:p>
            <a:pPr marL="541782" indent="-514350" algn="ctr"/>
            <a:endParaRPr lang="he-IL" sz="2800" u="sng" dirty="0" smtClean="0">
              <a:solidFill>
                <a:schemeClr val="tx2">
                  <a:lumMod val="75000"/>
                </a:schemeClr>
              </a:solidFill>
              <a:latin typeface="Aharoni" pitchFamily="2" charset="-79"/>
              <a:cs typeface="Aharoni" pitchFamily="2" charset="-79"/>
            </a:endParaRPr>
          </a:p>
          <a:p>
            <a:pPr algn="ctr"/>
            <a:r>
              <a:rPr lang="he-IL" sz="3200" dirty="0" smtClean="0">
                <a:solidFill>
                  <a:schemeClr val="bg2">
                    <a:lumMod val="25000"/>
                  </a:schemeClr>
                </a:solidFill>
                <a:latin typeface="Aharoni" pitchFamily="2" charset="-79"/>
                <a:cs typeface="Aharoni" pitchFamily="2" charset="-79"/>
              </a:rPr>
              <a:t>אם הגעת לשלב זה, עלייך לפנות למרכז לבריאות האישה. במרכז ייערכו בדיקת מוניטור ובדיקת על-קול.</a:t>
            </a:r>
          </a:p>
          <a:p>
            <a:pPr algn="ctr"/>
            <a:r>
              <a:rPr lang="he-IL" sz="3200" dirty="0" smtClean="0">
                <a:solidFill>
                  <a:schemeClr val="bg2">
                    <a:lumMod val="25000"/>
                  </a:schemeClr>
                </a:solidFill>
                <a:latin typeface="Aharoni" pitchFamily="2" charset="-79"/>
                <a:cs typeface="Aharoni" pitchFamily="2" charset="-79"/>
              </a:rPr>
              <a:t>יש לחזור על בדיקות אלה כל שלושה ימים מעתה והלאה.</a:t>
            </a:r>
          </a:p>
        </p:txBody>
      </p:sp>
      <p:pic>
        <p:nvPicPr>
          <p:cNvPr id="6" name="Picture 2" descr="http://i.telegraph.co.uk/multimedia/archive/02378/A7GEAW_2378638b.jpg">
            <a:hlinkClick r:id="rId2"/>
          </p:cNvPr>
          <p:cNvPicPr>
            <a:picLocks noChangeAspect="1" noChangeArrowheads="1"/>
          </p:cNvPicPr>
          <p:nvPr/>
        </p:nvPicPr>
        <p:blipFill>
          <a:blip r:embed="rId3" cstate="print"/>
          <a:srcRect/>
          <a:stretch>
            <a:fillRect/>
          </a:stretch>
        </p:blipFill>
        <p:spPr bwMode="auto">
          <a:xfrm>
            <a:off x="2051720" y="3356992"/>
            <a:ext cx="5040560" cy="3146287"/>
          </a:xfrm>
          <a:prstGeom prst="rect">
            <a:avLst/>
          </a:prstGeom>
          <a:noFill/>
        </p:spPr>
      </p:pic>
    </p:spTree>
  </p:cSld>
  <p:clrMapOvr>
    <a:masterClrMapping/>
  </p:clrMapOvr>
  <p:transition spd="med" advClick="0" advTm="15148"/>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0"/>
            <a:ext cx="8712968" cy="2369880"/>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שאלת הכוונה ולימוד</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כאשר אישה בהיריון מגיעה לתאריך הלידה המשוער, מה היא צריכה?</a:t>
            </a:r>
          </a:p>
          <a:p>
            <a:endParaRPr lang="he-IL" dirty="0" smtClean="0">
              <a:solidFill>
                <a:schemeClr val="accent3">
                  <a:lumMod val="50000"/>
                </a:schemeClr>
              </a:solidFill>
              <a:effectLst/>
              <a:latin typeface="Aharoni" pitchFamily="2" charset="-79"/>
              <a:cs typeface="Aharoni" pitchFamily="2" charset="-79"/>
            </a:endParaRPr>
          </a:p>
        </p:txBody>
      </p:sp>
      <p:sp>
        <p:nvSpPr>
          <p:cNvPr id="6" name="TextBox 5"/>
          <p:cNvSpPr txBox="1"/>
          <p:nvPr/>
        </p:nvSpPr>
        <p:spPr>
          <a:xfrm>
            <a:off x="467544" y="2492896"/>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לגשת לחדר הלידה.</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3140968"/>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להפסיק לשים לב לתנועות העובר.</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789040"/>
            <a:ext cx="7632848"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לגשת למרכז לבריאות האישה לביצוע מוניטור ועל   קול מי שפיר כל שלושה ימים.</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4941168"/>
            <a:ext cx="792088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לבצע בדיקת על קול למשקל העובר.</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217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2923877"/>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כאשר אישה בהיריון מגיעה לתאריך הלידה המשוער, עליה לגשת למרכז לבריאות האישה כל שלושה ימים לביצוע מוניטור ועל קול למי שפיר.</a:t>
            </a:r>
          </a:p>
          <a:p>
            <a:endParaRPr lang="he-IL" dirty="0" smtClean="0">
              <a:solidFill>
                <a:schemeClr val="accent3">
                  <a:lumMod val="50000"/>
                </a:schemeClr>
              </a:solidFill>
              <a:effectLst/>
              <a:latin typeface="Aharoni" pitchFamily="2" charset="-79"/>
              <a:cs typeface="Aharoni" pitchFamily="2" charset="-79"/>
            </a:endParaRPr>
          </a:p>
        </p:txBody>
      </p:sp>
    </p:spTree>
  </p:cSld>
  <p:clrMapOvr>
    <a:masterClrMapping/>
  </p:clrMapOvr>
  <p:transition spd="med" advClick="0" advTm="9688"/>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188641"/>
            <a:ext cx="7776864" cy="2062103"/>
          </a:xfrm>
          <a:prstGeom prst="rect">
            <a:avLst/>
          </a:prstGeom>
        </p:spPr>
        <p:txBody>
          <a:bodyPr wrap="square">
            <a:spAutoFit/>
          </a:bodyPr>
          <a:lstStyle/>
          <a:p>
            <a:pPr marL="541782" indent="-514350" algn="ctr"/>
            <a:r>
              <a:rPr lang="he-IL" sz="3600" u="sng" dirty="0" smtClean="0">
                <a:solidFill>
                  <a:schemeClr val="tx2">
                    <a:lumMod val="75000"/>
                  </a:schemeClr>
                </a:solidFill>
                <a:latin typeface="Aharoni" pitchFamily="2" charset="-79"/>
                <a:cs typeface="Aharoni" pitchFamily="2" charset="-79"/>
              </a:rPr>
              <a:t>מתי לפנות ישירות לחדר הלידה?</a:t>
            </a:r>
          </a:p>
          <a:p>
            <a:pPr algn="ctr"/>
            <a:endParaRPr lang="he-IL" sz="2800" dirty="0" smtClean="0">
              <a:solidFill>
                <a:schemeClr val="tx2">
                  <a:lumMod val="75000"/>
                </a:schemeClr>
              </a:solidFill>
              <a:latin typeface="Aharoni" pitchFamily="2" charset="-79"/>
              <a:cs typeface="Aharoni" pitchFamily="2" charset="-79"/>
            </a:endParaRPr>
          </a:p>
          <a:p>
            <a:pPr algn="ctr"/>
            <a:r>
              <a:rPr lang="he-IL" sz="3200" b="1" dirty="0" smtClean="0">
                <a:solidFill>
                  <a:schemeClr val="bg2">
                    <a:lumMod val="25000"/>
                  </a:schemeClr>
                </a:solidFill>
                <a:latin typeface="Aharoni" pitchFamily="2" charset="-79"/>
                <a:cs typeface="Aharoni" pitchFamily="2" charset="-79"/>
              </a:rPr>
              <a:t>במצב של ירידת מים, דימום או צירים סדירים, פני ישירות אל חדר הלידה.</a:t>
            </a:r>
          </a:p>
        </p:txBody>
      </p:sp>
      <p:pic>
        <p:nvPicPr>
          <p:cNvPr id="11266" name="Picture 2" descr="http://www.assafh.org/gynecology/DeliveryRoom/PublishingImages/%D7%97%D7%93%D7%A8%20%D7%9C%D7%99%D7%93%D7%94.jpg">
            <a:hlinkClick r:id="rId2"/>
          </p:cNvPr>
          <p:cNvPicPr>
            <a:picLocks noChangeAspect="1" noChangeArrowheads="1"/>
          </p:cNvPicPr>
          <p:nvPr/>
        </p:nvPicPr>
        <p:blipFill>
          <a:blip r:embed="rId3" cstate="print"/>
          <a:srcRect/>
          <a:stretch>
            <a:fillRect/>
          </a:stretch>
        </p:blipFill>
        <p:spPr bwMode="auto">
          <a:xfrm>
            <a:off x="1979712" y="2348880"/>
            <a:ext cx="5934075" cy="3962401"/>
          </a:xfrm>
          <a:prstGeom prst="rect">
            <a:avLst/>
          </a:prstGeom>
          <a:noFill/>
        </p:spPr>
      </p:pic>
    </p:spTree>
  </p:cSld>
  <p:clrMapOvr>
    <a:masterClrMapping/>
  </p:clrMapOvr>
  <p:transition spd="med" advClick="0" advTm="10576"/>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188641"/>
            <a:ext cx="7776864" cy="2062103"/>
          </a:xfrm>
          <a:prstGeom prst="rect">
            <a:avLst/>
          </a:prstGeom>
        </p:spPr>
        <p:txBody>
          <a:bodyPr wrap="square">
            <a:spAutoFit/>
          </a:bodyPr>
          <a:lstStyle/>
          <a:p>
            <a:pPr marL="541782" indent="-514350" algn="ctr"/>
            <a:r>
              <a:rPr lang="he-IL" sz="3600" u="sng" dirty="0" smtClean="0">
                <a:solidFill>
                  <a:schemeClr val="tx2">
                    <a:lumMod val="75000"/>
                  </a:schemeClr>
                </a:solidFill>
                <a:latin typeface="Aharoni" pitchFamily="2" charset="-79"/>
                <a:cs typeface="Aharoni" pitchFamily="2" charset="-79"/>
              </a:rPr>
              <a:t>גמר שבוע 42 – היריון עודף</a:t>
            </a:r>
          </a:p>
          <a:p>
            <a:pPr algn="ctr"/>
            <a:endParaRPr lang="he-IL" sz="2800" dirty="0" smtClean="0">
              <a:solidFill>
                <a:schemeClr val="tx2">
                  <a:lumMod val="75000"/>
                </a:schemeClr>
              </a:solidFill>
              <a:latin typeface="Aharoni" pitchFamily="2" charset="-79"/>
              <a:cs typeface="Aharoni" pitchFamily="2" charset="-79"/>
            </a:endParaRPr>
          </a:p>
          <a:p>
            <a:pPr algn="ctr"/>
            <a:r>
              <a:rPr lang="he-IL" sz="3200" b="1" dirty="0" smtClean="0">
                <a:solidFill>
                  <a:schemeClr val="bg2">
                    <a:lumMod val="25000"/>
                  </a:schemeClr>
                </a:solidFill>
                <a:latin typeface="Aharoni" pitchFamily="2" charset="-79"/>
                <a:cs typeface="Aharoni" pitchFamily="2" charset="-79"/>
              </a:rPr>
              <a:t>במקרה כזה, יש לפנות אל חדר הלידה, ולהביא את כל המסמכים הרלוונטיים להיריון.</a:t>
            </a:r>
          </a:p>
        </p:txBody>
      </p:sp>
      <p:pic>
        <p:nvPicPr>
          <p:cNvPr id="8194" name="Picture 2" descr="http://www.assafh.org/gynecology/DeliveryRoom/PublishingImages/%D7%97%D7%93%D7%A8%20%D7%9C%D7%99%D7%93%D7%94.jpg">
            <a:hlinkClick r:id="rId2"/>
          </p:cNvPr>
          <p:cNvPicPr>
            <a:picLocks noChangeAspect="1" noChangeArrowheads="1"/>
          </p:cNvPicPr>
          <p:nvPr/>
        </p:nvPicPr>
        <p:blipFill>
          <a:blip r:embed="rId3" cstate="print"/>
          <a:srcRect/>
          <a:stretch>
            <a:fillRect/>
          </a:stretch>
        </p:blipFill>
        <p:spPr bwMode="auto">
          <a:xfrm>
            <a:off x="1907704" y="2276872"/>
            <a:ext cx="5934075" cy="3962401"/>
          </a:xfrm>
          <a:prstGeom prst="rect">
            <a:avLst/>
          </a:prstGeom>
          <a:noFill/>
        </p:spPr>
      </p:pic>
    </p:spTree>
  </p:cSld>
  <p:clrMapOvr>
    <a:masterClrMapping/>
  </p:clrMapOvr>
  <p:transition spd="med" advClick="0" advTm="13042"/>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899592" y="0"/>
            <a:ext cx="8100392" cy="5949280"/>
          </a:xfrm>
        </p:spPr>
        <p:txBody>
          <a:bodyPr>
            <a:noAutofit/>
          </a:bodyPr>
          <a:lstStyle/>
          <a:p>
            <a:pPr marL="541782" indent="-514350" algn="r"/>
            <a:r>
              <a:rPr lang="he-IL" sz="3200" dirty="0" smtClean="0">
                <a:solidFill>
                  <a:schemeClr val="tx2">
                    <a:lumMod val="75000"/>
                  </a:schemeClr>
                </a:solidFill>
                <a:latin typeface="Aharoni" pitchFamily="2" charset="-79"/>
                <a:cs typeface="Aharoni" pitchFamily="2" charset="-79"/>
              </a:rPr>
              <a:t>    </a:t>
            </a:r>
            <a:r>
              <a:rPr lang="he-IL" sz="3200" u="sng" dirty="0" smtClean="0">
                <a:solidFill>
                  <a:schemeClr val="tx2">
                    <a:lumMod val="75000"/>
                  </a:schemeClr>
                </a:solidFill>
                <a:latin typeface="Aharoni" pitchFamily="2" charset="-79"/>
                <a:cs typeface="Aharoni" pitchFamily="2" charset="-79"/>
              </a:rPr>
              <a:t>לאחר הלידה - שמירת דם טבורי:</a:t>
            </a:r>
            <a:endParaRPr lang="he-IL" sz="2400" u="sng" dirty="0" smtClean="0">
              <a:latin typeface="Aharoni" pitchFamily="2" charset="-79"/>
              <a:cs typeface="Aharoni" pitchFamily="2" charset="-79"/>
            </a:endParaRPr>
          </a:p>
          <a:p>
            <a:pPr marL="541782" indent="-514350" algn="r">
              <a:buFontTx/>
              <a:buChar char="-"/>
            </a:pPr>
            <a:r>
              <a:rPr lang="he-IL" sz="2400" dirty="0" smtClean="0">
                <a:solidFill>
                  <a:schemeClr val="bg2">
                    <a:lumMod val="25000"/>
                  </a:schemeClr>
                </a:solidFill>
                <a:latin typeface="Aharoni" pitchFamily="2" charset="-79"/>
                <a:cs typeface="Aharoni" pitchFamily="2" charset="-79"/>
              </a:rPr>
              <a:t>הוכח כי תאי הגזע שהופקו מדם חבל הטבור עשויים לסייע בטיפולים רפואיים. </a:t>
            </a:r>
          </a:p>
          <a:p>
            <a:pPr marL="541782" indent="-514350" algn="r">
              <a:buFontTx/>
              <a:buChar char="-"/>
            </a:pPr>
            <a:r>
              <a:rPr lang="he-IL" sz="2400" dirty="0" smtClean="0">
                <a:solidFill>
                  <a:schemeClr val="bg2">
                    <a:lumMod val="25000"/>
                  </a:schemeClr>
                </a:solidFill>
                <a:latin typeface="Aharoni" pitchFamily="2" charset="-79"/>
                <a:cs typeface="Aharoni" pitchFamily="2" charset="-79"/>
              </a:rPr>
              <a:t>כיום, משמשים תאי הגזע לריפוי מחלות דם וסרטן, ומחקר תאי הגזע מתקדם במהירות לקראת מתן פתרונות של 'תיקון' וחידוש איברים.</a:t>
            </a:r>
          </a:p>
          <a:p>
            <a:pPr marL="541782" indent="-514350" algn="r">
              <a:buFontTx/>
              <a:buChar char="-"/>
            </a:pPr>
            <a:r>
              <a:rPr lang="he-IL" sz="2400" dirty="0" smtClean="0">
                <a:solidFill>
                  <a:schemeClr val="bg2">
                    <a:lumMod val="25000"/>
                  </a:schemeClr>
                </a:solidFill>
                <a:latin typeface="Aharoni" pitchFamily="2" charset="-79"/>
                <a:cs typeface="Aharoni" pitchFamily="2" charset="-79"/>
              </a:rPr>
              <a:t>ברחבי העולם הופקו מעל מיליון דגימות דם טבורי שנשמרות באופן פרטי כנכס ביולוגי רפואי עבור המשפחה.</a:t>
            </a:r>
            <a:r>
              <a:rPr lang="he-IL" sz="2400" b="1" dirty="0" smtClean="0">
                <a:solidFill>
                  <a:schemeClr val="bg2">
                    <a:lumMod val="25000"/>
                  </a:schemeClr>
                </a:solidFill>
                <a:latin typeface="Aharoni" pitchFamily="2" charset="-79"/>
                <a:cs typeface="Aharoni" pitchFamily="2" charset="-79"/>
              </a:rPr>
              <a:t>    </a:t>
            </a:r>
            <a:r>
              <a:rPr lang="he-IL" sz="2400" b="1" dirty="0" smtClean="0">
                <a:latin typeface="Aharoni" pitchFamily="2" charset="-79"/>
                <a:cs typeface="Aharoni" pitchFamily="2" charset="-79"/>
              </a:rPr>
              <a:t/>
            </a:r>
            <a:br>
              <a:rPr lang="he-IL" sz="2400" b="1" dirty="0" smtClean="0">
                <a:latin typeface="Aharoni" pitchFamily="2" charset="-79"/>
                <a:cs typeface="Aharoni" pitchFamily="2" charset="-79"/>
              </a:rPr>
            </a:br>
            <a:r>
              <a:rPr lang="he-IL" sz="2400" b="1" dirty="0" smtClean="0"/>
              <a:t/>
            </a:r>
            <a:br>
              <a:rPr lang="he-IL" sz="2400" b="1" dirty="0" smtClean="0"/>
            </a:br>
            <a:endParaRPr lang="he-IL" sz="2400" b="1" dirty="0" smtClean="0"/>
          </a:p>
          <a:p>
            <a:pPr marL="541782" indent="-514350" algn="r">
              <a:buFontTx/>
              <a:buChar char="-"/>
            </a:pPr>
            <a:endParaRPr lang="en-US" sz="2400" b="1" dirty="0" smtClean="0"/>
          </a:p>
          <a:p>
            <a:pPr marL="541782" indent="-514350" algn="r">
              <a:buFontTx/>
              <a:buChar char="-"/>
            </a:pPr>
            <a:endParaRPr lang="he-IL" sz="2400" dirty="0" smtClean="0"/>
          </a:p>
          <a:p>
            <a:pPr marL="541782" indent="-514350" algn="r"/>
            <a:endParaRPr lang="he-IL" sz="2800" dirty="0" smtClean="0"/>
          </a:p>
          <a:p>
            <a:pPr algn="r"/>
            <a:endParaRPr lang="he-IL" sz="2800" dirty="0" smtClean="0"/>
          </a:p>
          <a:p>
            <a:pPr algn="r"/>
            <a:endParaRPr lang="he-IL" sz="2800" dirty="0" smtClean="0"/>
          </a:p>
          <a:p>
            <a:pPr algn="r">
              <a:buFontTx/>
              <a:buChar char="-"/>
            </a:pPr>
            <a:endParaRPr lang="he-IL" sz="2800" dirty="0" smtClean="0"/>
          </a:p>
          <a:p>
            <a:pPr algn="r">
              <a:buFontTx/>
              <a:buChar char="-"/>
            </a:pPr>
            <a:endParaRPr lang="he-IL" sz="2800" dirty="0" smtClean="0"/>
          </a:p>
          <a:p>
            <a:pPr algn="r"/>
            <a:endParaRPr lang="he-IL" sz="2800" dirty="0"/>
          </a:p>
        </p:txBody>
      </p:sp>
      <p:pic>
        <p:nvPicPr>
          <p:cNvPr id="7172" name="Picture 4" descr="http://www.talachaim.co.il/Admin/uploads/images/babybigweb.JPG">
            <a:hlinkClick r:id="rId2"/>
          </p:cNvPr>
          <p:cNvPicPr>
            <a:picLocks noChangeAspect="1" noChangeArrowheads="1"/>
          </p:cNvPicPr>
          <p:nvPr/>
        </p:nvPicPr>
        <p:blipFill>
          <a:blip r:embed="rId3" cstate="print"/>
          <a:srcRect/>
          <a:stretch>
            <a:fillRect/>
          </a:stretch>
        </p:blipFill>
        <p:spPr bwMode="auto">
          <a:xfrm>
            <a:off x="2483768" y="3501008"/>
            <a:ext cx="4104456" cy="3098838"/>
          </a:xfrm>
          <a:prstGeom prst="rect">
            <a:avLst/>
          </a:prstGeom>
          <a:noFill/>
        </p:spPr>
      </p:pic>
    </p:spTree>
  </p:cSld>
  <p:clrMapOvr>
    <a:masterClrMapping/>
  </p:clrMapOvr>
  <p:transition spd="med" advClick="0" advTm="21153"/>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sp>
        <p:nvSpPr>
          <p:cNvPr id="5" name="TextBox 4"/>
          <p:cNvSpPr txBox="1"/>
          <p:nvPr/>
        </p:nvSpPr>
        <p:spPr>
          <a:xfrm>
            <a:off x="251520" y="0"/>
            <a:ext cx="8712968" cy="1815882"/>
          </a:xfrm>
          <a:prstGeom prst="rect">
            <a:avLst/>
          </a:prstGeom>
          <a:solidFill>
            <a:schemeClr val="bg1"/>
          </a:solidFill>
        </p:spPr>
        <p:txBody>
          <a:bodyPr wrap="square" rtlCol="1">
            <a:spAutoFit/>
          </a:bodyPr>
          <a:lstStyle/>
          <a:p>
            <a:pPr algn="ctr"/>
            <a:r>
              <a:rPr lang="he-IL" sz="4000" b="1" u="sng" dirty="0" smtClean="0">
                <a:solidFill>
                  <a:schemeClr val="accent3">
                    <a:lumMod val="50000"/>
                  </a:schemeClr>
                </a:solidFill>
                <a:effectLst/>
                <a:latin typeface="Aharoni" pitchFamily="2" charset="-79"/>
                <a:cs typeface="Aharoni" pitchFamily="2" charset="-79"/>
              </a:rPr>
              <a:t>שאלת הכוונה ולימוד</a:t>
            </a:r>
          </a:p>
          <a:p>
            <a:endParaRPr lang="he-IL" b="1" dirty="0" smtClean="0">
              <a:solidFill>
                <a:schemeClr val="accent3">
                  <a:lumMod val="50000"/>
                </a:schemeClr>
              </a:solidFill>
              <a:effectLst/>
              <a:latin typeface="Aharoni" pitchFamily="2" charset="-79"/>
              <a:cs typeface="Aharoni" pitchFamily="2" charset="-79"/>
            </a:endParaRPr>
          </a:p>
          <a:p>
            <a:pPr algn="ctr"/>
            <a:r>
              <a:rPr lang="he-IL" sz="3600" b="1" dirty="0" smtClean="0">
                <a:solidFill>
                  <a:schemeClr val="accent3">
                    <a:lumMod val="50000"/>
                  </a:schemeClr>
                </a:solidFill>
                <a:effectLst/>
                <a:latin typeface="Aharoni" pitchFamily="2" charset="-79"/>
                <a:cs typeface="Aharoni" pitchFamily="2" charset="-79"/>
              </a:rPr>
              <a:t>תפקידה של אישה במהלך היריון תקין הוא:</a:t>
            </a:r>
          </a:p>
          <a:p>
            <a:endParaRPr lang="he-IL" dirty="0" smtClean="0">
              <a:latin typeface="Aharoni" pitchFamily="2" charset="-79"/>
              <a:cs typeface="Aharoni" pitchFamily="2" charset="-79"/>
            </a:endParaRPr>
          </a:p>
        </p:txBody>
      </p:sp>
      <p:sp>
        <p:nvSpPr>
          <p:cNvPr id="6" name="TextBox 5"/>
          <p:cNvSpPr txBox="1"/>
          <p:nvPr/>
        </p:nvSpPr>
        <p:spPr>
          <a:xfrm>
            <a:off x="467544" y="2132856"/>
            <a:ext cx="799288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1. למלא אחר הוראות והפניות הרופא.</a:t>
            </a:r>
            <a:endParaRPr lang="he-IL" sz="3200" dirty="0">
              <a:solidFill>
                <a:schemeClr val="tx1">
                  <a:lumMod val="75000"/>
                  <a:lumOff val="25000"/>
                </a:schemeClr>
              </a:solidFill>
              <a:latin typeface="Aharoni" pitchFamily="2" charset="-79"/>
              <a:cs typeface="Aharoni" pitchFamily="2" charset="-79"/>
            </a:endParaRPr>
          </a:p>
        </p:txBody>
      </p:sp>
      <p:sp>
        <p:nvSpPr>
          <p:cNvPr id="7" name="TextBox 6"/>
          <p:cNvSpPr txBox="1"/>
          <p:nvPr/>
        </p:nvSpPr>
        <p:spPr>
          <a:xfrm>
            <a:off x="395536" y="2780928"/>
            <a:ext cx="8064896"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2. לבצע את הוראות האחות והרופא.</a:t>
            </a:r>
            <a:endParaRPr lang="he-IL" sz="3200" dirty="0">
              <a:solidFill>
                <a:schemeClr val="tx1">
                  <a:lumMod val="75000"/>
                  <a:lumOff val="25000"/>
                </a:schemeClr>
              </a:solidFill>
              <a:latin typeface="Aharoni" pitchFamily="2" charset="-79"/>
              <a:cs typeface="Aharoni" pitchFamily="2" charset="-79"/>
            </a:endParaRPr>
          </a:p>
        </p:txBody>
      </p:sp>
      <p:sp>
        <p:nvSpPr>
          <p:cNvPr id="8" name="TextBox 7"/>
          <p:cNvSpPr txBox="1"/>
          <p:nvPr/>
        </p:nvSpPr>
        <p:spPr>
          <a:xfrm>
            <a:off x="827584" y="3429000"/>
            <a:ext cx="7632848"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3. לבוא לביקורת כל 6 שבועות.</a:t>
            </a:r>
            <a:endParaRPr lang="he-IL" sz="3200" dirty="0">
              <a:solidFill>
                <a:schemeClr val="tx1">
                  <a:lumMod val="75000"/>
                  <a:lumOff val="25000"/>
                </a:schemeClr>
              </a:solidFill>
              <a:latin typeface="Aharoni" pitchFamily="2" charset="-79"/>
              <a:cs typeface="Aharoni" pitchFamily="2" charset="-79"/>
            </a:endParaRPr>
          </a:p>
        </p:txBody>
      </p:sp>
      <p:sp>
        <p:nvSpPr>
          <p:cNvPr id="9" name="TextBox 8"/>
          <p:cNvSpPr txBox="1"/>
          <p:nvPr/>
        </p:nvSpPr>
        <p:spPr>
          <a:xfrm>
            <a:off x="539552" y="4077072"/>
            <a:ext cx="7920880" cy="1077218"/>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4. לעקוב בעצמה אחר לוח הזמנים ולהקפיד על ביצוע הבדיקות.</a:t>
            </a:r>
            <a:endParaRPr lang="he-IL" sz="3200" dirty="0">
              <a:solidFill>
                <a:schemeClr val="tx1">
                  <a:lumMod val="75000"/>
                  <a:lumOff val="25000"/>
                </a:schemeClr>
              </a:solidFill>
              <a:latin typeface="Aharoni" pitchFamily="2" charset="-79"/>
              <a:cs typeface="Aharoni" pitchFamily="2" charset="-79"/>
            </a:endParaRPr>
          </a:p>
        </p:txBody>
      </p:sp>
      <p:sp>
        <p:nvSpPr>
          <p:cNvPr id="10" name="TextBox 9"/>
          <p:cNvSpPr txBox="1"/>
          <p:nvPr/>
        </p:nvSpPr>
        <p:spPr>
          <a:xfrm>
            <a:off x="899592" y="5085184"/>
            <a:ext cx="7560840" cy="584775"/>
          </a:xfrm>
          <a:prstGeom prst="rect">
            <a:avLst/>
          </a:prstGeom>
          <a:noFill/>
        </p:spPr>
        <p:txBody>
          <a:bodyPr wrap="square" rtlCol="1">
            <a:spAutoFit/>
          </a:bodyPr>
          <a:lstStyle/>
          <a:p>
            <a:r>
              <a:rPr lang="he-IL" sz="3200" dirty="0" smtClean="0">
                <a:solidFill>
                  <a:schemeClr val="tx1">
                    <a:lumMod val="75000"/>
                    <a:lumOff val="25000"/>
                  </a:schemeClr>
                </a:solidFill>
                <a:latin typeface="Aharoni" pitchFamily="2" charset="-79"/>
                <a:cs typeface="Aharoni" pitchFamily="2" charset="-79"/>
              </a:rPr>
              <a:t>5. כל התשובות נכונות.</a:t>
            </a:r>
            <a:endParaRPr lang="he-IL" sz="3200" dirty="0">
              <a:solidFill>
                <a:schemeClr val="tx1">
                  <a:lumMod val="75000"/>
                  <a:lumOff val="25000"/>
                </a:schemeClr>
              </a:solidFill>
              <a:latin typeface="Aharoni" pitchFamily="2" charset="-79"/>
              <a:cs typeface="Aharoni" pitchFamily="2" charset="-79"/>
            </a:endParaRPr>
          </a:p>
        </p:txBody>
      </p:sp>
    </p:spTree>
  </p:cSld>
  <p:clrMapOvr>
    <a:masterClrMapping/>
  </p:clrMapOvr>
  <p:transition spd="med" advClick="0" advTm="16193"/>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58000"/>
          </a:xfrm>
          <a:prstGeom prst="rect">
            <a:avLst/>
          </a:prstGeom>
          <a:solidFill>
            <a:srgbClr val="FFEBF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TextBox 4"/>
          <p:cNvSpPr txBox="1"/>
          <p:nvPr/>
        </p:nvSpPr>
        <p:spPr>
          <a:xfrm>
            <a:off x="179512" y="1268760"/>
            <a:ext cx="8712968" cy="3477875"/>
          </a:xfrm>
          <a:prstGeom prst="rect">
            <a:avLst/>
          </a:prstGeom>
          <a:solidFill>
            <a:schemeClr val="bg1"/>
          </a:solidFill>
        </p:spPr>
        <p:txBody>
          <a:bodyPr wrap="square" rtlCol="1">
            <a:spAutoFit/>
          </a:bodyPr>
          <a:lstStyle/>
          <a:p>
            <a:pPr algn="ctr"/>
            <a:r>
              <a:rPr lang="he-IL" sz="4000" u="sng" dirty="0" smtClean="0">
                <a:solidFill>
                  <a:schemeClr val="accent3">
                    <a:lumMod val="50000"/>
                  </a:schemeClr>
                </a:solidFill>
                <a:effectLst/>
                <a:latin typeface="Aharoni" pitchFamily="2" charset="-79"/>
                <a:cs typeface="Aharoni" pitchFamily="2" charset="-79"/>
              </a:rPr>
              <a:t>תשובה</a:t>
            </a:r>
          </a:p>
          <a:p>
            <a:pPr algn="ctr"/>
            <a:endParaRPr lang="he-IL" dirty="0" smtClean="0">
              <a:solidFill>
                <a:schemeClr val="accent3">
                  <a:lumMod val="50000"/>
                </a:schemeClr>
              </a:solidFill>
              <a:effectLst/>
              <a:latin typeface="Aharoni" pitchFamily="2" charset="-79"/>
              <a:cs typeface="Aharoni" pitchFamily="2" charset="-79"/>
            </a:endParaRPr>
          </a:p>
          <a:p>
            <a:pPr algn="ctr"/>
            <a:r>
              <a:rPr lang="he-IL" sz="3600" dirty="0" smtClean="0">
                <a:solidFill>
                  <a:schemeClr val="accent3">
                    <a:lumMod val="50000"/>
                  </a:schemeClr>
                </a:solidFill>
                <a:effectLst/>
                <a:latin typeface="Aharoni" pitchFamily="2" charset="-79"/>
                <a:cs typeface="Aharoni" pitchFamily="2" charset="-79"/>
              </a:rPr>
              <a:t>כל התשובות נכונות. על אישה במהלך היריון תקין למלא אחר הוראות הרופא והאחות, לבוא לביקורת כל 6 שבועות, לעקוב בעצמה אחר לוח הזמנים ולהקפיד על ביצוע הבדיקות.</a:t>
            </a:r>
          </a:p>
          <a:p>
            <a:endParaRPr lang="he-IL" dirty="0" smtClean="0">
              <a:latin typeface="Aharoni" pitchFamily="2" charset="-79"/>
              <a:cs typeface="Aharoni" pitchFamily="2" charset="-79"/>
            </a:endParaRPr>
          </a:p>
        </p:txBody>
      </p:sp>
    </p:spTree>
  </p:cSld>
  <p:clrMapOvr>
    <a:masterClrMapping/>
  </p:clrMapOvr>
  <p:transition spd="med" advClick="0" advTm="11185"/>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115616" y="188641"/>
            <a:ext cx="7776864" cy="2985433"/>
          </a:xfrm>
          <a:prstGeom prst="rect">
            <a:avLst/>
          </a:prstGeom>
        </p:spPr>
        <p:txBody>
          <a:bodyPr wrap="square">
            <a:spAutoFit/>
          </a:bodyPr>
          <a:lstStyle/>
          <a:p>
            <a:pPr marL="541782" indent="-514350" algn="ctr"/>
            <a:r>
              <a:rPr lang="he-IL" sz="3600" u="sng" dirty="0" smtClean="0">
                <a:solidFill>
                  <a:schemeClr val="tx2">
                    <a:lumMod val="75000"/>
                  </a:schemeClr>
                </a:solidFill>
                <a:latin typeface="Aharoni" pitchFamily="2" charset="-79"/>
                <a:cs typeface="Aharoni" pitchFamily="2" charset="-79"/>
              </a:rPr>
              <a:t>הצהרה והסכמה למעקב היריון</a:t>
            </a:r>
          </a:p>
          <a:p>
            <a:pPr marL="541782" indent="-514350" algn="ctr"/>
            <a:endParaRPr lang="he-IL" sz="2800" u="sng" dirty="0" smtClean="0">
              <a:solidFill>
                <a:schemeClr val="tx2">
                  <a:lumMod val="75000"/>
                </a:schemeClr>
              </a:solidFill>
              <a:latin typeface="Aharoni" pitchFamily="2" charset="-79"/>
              <a:cs typeface="Aharoni" pitchFamily="2" charset="-79"/>
            </a:endParaRPr>
          </a:p>
          <a:p>
            <a:pPr marL="541782" indent="-514350" algn="ctr"/>
            <a:endParaRPr lang="he-IL" sz="2800" u="sng" dirty="0" smtClean="0">
              <a:solidFill>
                <a:schemeClr val="tx2">
                  <a:lumMod val="75000"/>
                </a:schemeClr>
              </a:solidFill>
              <a:latin typeface="Aharoni" pitchFamily="2" charset="-79"/>
              <a:cs typeface="Aharoni" pitchFamily="2" charset="-79"/>
            </a:endParaRPr>
          </a:p>
          <a:p>
            <a:pPr algn="ctr"/>
            <a:r>
              <a:rPr lang="he-IL" sz="3200" dirty="0" smtClean="0">
                <a:solidFill>
                  <a:schemeClr val="bg2">
                    <a:lumMod val="25000"/>
                  </a:schemeClr>
                </a:solidFill>
                <a:latin typeface="Aharoni" pitchFamily="2" charset="-79"/>
                <a:cs typeface="Aharoni" pitchFamily="2" charset="-79"/>
              </a:rPr>
              <a:t>לאחר שעברתי על כל המצגת והבנתי את האפשרויות השונות לבדיקות בהיריון, ברצוני להמשיך לבצע את מעקב ההיריון במסגרת מרפאתכם.</a:t>
            </a:r>
          </a:p>
        </p:txBody>
      </p:sp>
    </p:spTree>
    <p:controls>
      <p:control spid="70658" name="CheckBox1" r:id="rId2" imgW="1798200" imgH="579240"/>
    </p:controls>
  </p:cSld>
  <p:clrMapOvr>
    <a:masterClrMapping/>
  </p:clrMapOvr>
  <p:transition spd="med" advClick="0" advTm="12324"/>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מלבן 6"/>
          <p:cNvSpPr/>
          <p:nvPr/>
        </p:nvSpPr>
        <p:spPr>
          <a:xfrm>
            <a:off x="1475656" y="0"/>
            <a:ext cx="7912743" cy="7294305"/>
          </a:xfrm>
          <a:prstGeom prst="rect">
            <a:avLst/>
          </a:prstGeom>
          <a:noFill/>
        </p:spPr>
        <p:txBody>
          <a:bodyPr wrap="square" lIns="91440" tIns="45720" rIns="91440" bIns="45720">
            <a:spAutoFit/>
          </a:bodyPr>
          <a:lstStyle/>
          <a:p>
            <a:pPr algn="ctr"/>
            <a:r>
              <a:rPr lang="he-IL" sz="9600" b="1" cap="none"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בברכת </a:t>
            </a:r>
          </a:p>
          <a:p>
            <a:pPr algn="ctr"/>
            <a:r>
              <a:rPr lang="he-IL" sz="96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היריון קל ובריא</a:t>
            </a:r>
          </a:p>
          <a:p>
            <a:pPr algn="ctr"/>
            <a:endParaRPr lang="he-IL" sz="54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a:p>
            <a:pPr algn="ctr"/>
            <a:r>
              <a:rPr lang="he-IL" sz="40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המרכז הירושלמי לעל-קול בע"מ</a:t>
            </a:r>
          </a:p>
          <a:p>
            <a:pPr algn="ctr"/>
            <a:endParaRPr lang="he-IL" sz="54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a:p>
            <a:pPr algn="ctr"/>
            <a:endParaRPr lang="he-IL" sz="36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6148" name="Picture 4" descr="http://www.cts.co.il/_uploads/extraimg/iStock_000005016485Small1.jpg">
            <a:hlinkClick r:id="rId2"/>
          </p:cNvPr>
          <p:cNvPicPr>
            <a:picLocks noChangeAspect="1" noChangeArrowheads="1"/>
          </p:cNvPicPr>
          <p:nvPr/>
        </p:nvPicPr>
        <p:blipFill>
          <a:blip r:embed="rId3" cstate="print"/>
          <a:srcRect/>
          <a:stretch>
            <a:fillRect/>
          </a:stretch>
        </p:blipFill>
        <p:spPr bwMode="auto">
          <a:xfrm>
            <a:off x="1043608" y="2420888"/>
            <a:ext cx="2088232" cy="2856732"/>
          </a:xfrm>
          <a:prstGeom prst="rect">
            <a:avLst/>
          </a:prstGeom>
          <a:noFill/>
        </p:spPr>
      </p:pic>
    </p:spTree>
  </p:cSld>
  <p:clrMapOvr>
    <a:masterClrMapping/>
  </p:clrMapOvr>
  <p:transition spd="med" advClick="0" advTm="5132"/>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מפנה השמש">
  <a:themeElements>
    <a:clrScheme name="התאמה אישית 13">
      <a:dk1>
        <a:sysClr val="windowText" lastClr="000000"/>
      </a:dk1>
      <a:lt1>
        <a:srgbClr val="CFE3FF"/>
      </a:lt1>
      <a:dk2>
        <a:srgbClr val="666666"/>
      </a:dk2>
      <a:lt2>
        <a:srgbClr val="D2D2D2"/>
      </a:lt2>
      <a:accent1>
        <a:srgbClr val="72002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מפנה השמש">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מפנה השמש">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2307</TotalTime>
  <Words>2853</Words>
  <Application>Microsoft Office PowerPoint</Application>
  <PresentationFormat>‫הצגה על המסך (4:3)</PresentationFormat>
  <Paragraphs>465</Paragraphs>
  <Slides>62</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62</vt:i4>
      </vt:variant>
    </vt:vector>
  </HeadingPairs>
  <TitlesOfParts>
    <vt:vector size="63" baseType="lpstr">
      <vt:lpstr>מפנה השמש</vt:lpstr>
      <vt:lpstr>שקופית 1</vt:lpstr>
      <vt:lpstr>שקופית 2</vt:lpstr>
      <vt:lpstr>שקופית 3</vt:lpstr>
      <vt:lpstr>שקופית 4</vt:lpstr>
      <vt:lpstr>שקופית 5</vt:lpstr>
      <vt:lpstr>שקופית 6</vt:lpstr>
      <vt:lpstr>שקופית 7</vt:lpstr>
      <vt:lpstr>שקופית 8</vt:lpstr>
      <vt:lpstr>שקופית 9</vt:lpstr>
      <vt:lpstr>שקופית 10</vt:lpstr>
      <vt:lpstr>שקופית 11</vt:lpstr>
      <vt:lpstr>שקופית 12</vt:lpstr>
      <vt:lpstr>שקופית 13</vt:lpstr>
      <vt:lpstr>שקופית 14</vt:lpstr>
      <vt:lpstr>שקופית 15</vt:lpstr>
      <vt:lpstr>שקופית 16</vt:lpstr>
      <vt:lpstr>שקופית 17</vt:lpstr>
      <vt:lpstr>שקופית 18</vt:lpstr>
      <vt:lpstr>שקופית 19</vt:lpstr>
      <vt:lpstr>שקופית 20</vt:lpstr>
      <vt:lpstr>שקופית 21</vt:lpstr>
      <vt:lpstr>שקופית 22</vt:lpstr>
      <vt:lpstr>שקופית 23</vt:lpstr>
      <vt:lpstr>שקופית 24</vt:lpstr>
      <vt:lpstr>שקופית 25</vt:lpstr>
      <vt:lpstr>שקופית 26</vt:lpstr>
      <vt:lpstr>שקופית 27</vt:lpstr>
      <vt:lpstr>שקופית 28</vt:lpstr>
      <vt:lpstr>שקופית 29</vt:lpstr>
      <vt:lpstr>שקופית 30</vt:lpstr>
      <vt:lpstr>שקופית 31</vt:lpstr>
      <vt:lpstr>שקופית 32</vt:lpstr>
      <vt:lpstr>שקופית 33</vt:lpstr>
      <vt:lpstr>שקופית 34</vt:lpstr>
      <vt:lpstr>שקופית 35</vt:lpstr>
      <vt:lpstr>שקופית 36</vt:lpstr>
      <vt:lpstr>שקופית 37</vt:lpstr>
      <vt:lpstr>שקופית 38</vt:lpstr>
      <vt:lpstr>שקופית 39</vt:lpstr>
      <vt:lpstr>שקופית 40</vt:lpstr>
      <vt:lpstr>שקופית 41</vt:lpstr>
      <vt:lpstr>שקופית 42</vt:lpstr>
      <vt:lpstr>שקופית 43</vt:lpstr>
      <vt:lpstr>שקופית 44</vt:lpstr>
      <vt:lpstr>שקופית 45</vt:lpstr>
      <vt:lpstr>שקופית 46</vt:lpstr>
      <vt:lpstr>שקופית 47</vt:lpstr>
      <vt:lpstr>שקופית 48</vt:lpstr>
      <vt:lpstr>שקופית 49</vt:lpstr>
      <vt:lpstr>שקופית 50</vt:lpstr>
      <vt:lpstr>שקופית 51</vt:lpstr>
      <vt:lpstr>שקופית 52</vt:lpstr>
      <vt:lpstr>שקופית 53</vt:lpstr>
      <vt:lpstr>שקופית 54</vt:lpstr>
      <vt:lpstr>שקופית 55</vt:lpstr>
      <vt:lpstr>שקופית 56</vt:lpstr>
      <vt:lpstr>שקופית 57</vt:lpstr>
      <vt:lpstr>שקופית 58</vt:lpstr>
      <vt:lpstr>שקופית 59</vt:lpstr>
      <vt:lpstr>שקופית 60</vt:lpstr>
      <vt:lpstr>שקופית 61</vt:lpstr>
      <vt:lpstr>שקופית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בדיקות במהלך ההריון</dc:title>
  <dc:creator>Tadmor</dc:creator>
  <cp:lastModifiedBy>Tadmor</cp:lastModifiedBy>
  <cp:revision>409</cp:revision>
  <dcterms:created xsi:type="dcterms:W3CDTF">2013-08-20T12:58:58Z</dcterms:created>
  <dcterms:modified xsi:type="dcterms:W3CDTF">2013-11-07T16:47:50Z</dcterms:modified>
</cp:coreProperties>
</file>